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7.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8.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6.xml" ContentType="application/vnd.openxmlformats-officedocument.presentationml.notesSlide+xml"/>
  <Override PartName="/ppt/theme/themeOverride4.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5" r:id="rId3"/>
    <p:sldMasterId id="2147483702" r:id="rId4"/>
    <p:sldMasterId id="2147483718" r:id="rId5"/>
    <p:sldMasterId id="2147483730" r:id="rId6"/>
    <p:sldMasterId id="2147483753" r:id="rId7"/>
    <p:sldMasterId id="2147483777" r:id="rId8"/>
    <p:sldMasterId id="2147483817" r:id="rId9"/>
    <p:sldMasterId id="2147483874" r:id="rId10"/>
    <p:sldMasterId id="2147483908" r:id="rId11"/>
  </p:sldMasterIdLst>
  <p:notesMasterIdLst>
    <p:notesMasterId r:id="rId47"/>
  </p:notesMasterIdLst>
  <p:sldIdLst>
    <p:sldId id="266" r:id="rId12"/>
    <p:sldId id="269" r:id="rId13"/>
    <p:sldId id="270" r:id="rId14"/>
    <p:sldId id="271" r:id="rId15"/>
    <p:sldId id="272" r:id="rId16"/>
    <p:sldId id="280" r:id="rId17"/>
    <p:sldId id="281" r:id="rId18"/>
    <p:sldId id="305" r:id="rId19"/>
    <p:sldId id="284" r:id="rId20"/>
    <p:sldId id="306" r:id="rId21"/>
    <p:sldId id="282" r:id="rId22"/>
    <p:sldId id="273" r:id="rId23"/>
    <p:sldId id="287" r:id="rId24"/>
    <p:sldId id="307" r:id="rId25"/>
    <p:sldId id="274" r:id="rId26"/>
    <p:sldId id="289" r:id="rId27"/>
    <p:sldId id="308" r:id="rId28"/>
    <p:sldId id="300" r:id="rId29"/>
    <p:sldId id="291" r:id="rId30"/>
    <p:sldId id="292" r:id="rId31"/>
    <p:sldId id="293" r:id="rId32"/>
    <p:sldId id="294" r:id="rId33"/>
    <p:sldId id="295" r:id="rId34"/>
    <p:sldId id="296" r:id="rId35"/>
    <p:sldId id="297" r:id="rId36"/>
    <p:sldId id="298" r:id="rId37"/>
    <p:sldId id="299" r:id="rId38"/>
    <p:sldId id="301" r:id="rId39"/>
    <p:sldId id="309" r:id="rId40"/>
    <p:sldId id="310" r:id="rId41"/>
    <p:sldId id="311" r:id="rId42"/>
    <p:sldId id="275" r:id="rId43"/>
    <p:sldId id="277" r:id="rId44"/>
    <p:sldId id="278" r:id="rId45"/>
    <p:sldId id="26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2349E94-D079-4A36-9B94-DBBFAC757343}">
          <p14:sldIdLst>
            <p14:sldId id="266"/>
          </p14:sldIdLst>
        </p14:section>
        <p14:section name="Overview of Azure" id="{56F18ED9-2DEC-4059-AC73-23ED392A4B94}">
          <p14:sldIdLst>
            <p14:sldId id="269"/>
            <p14:sldId id="270"/>
            <p14:sldId id="271"/>
          </p14:sldIdLst>
        </p14:section>
        <p14:section name="IaaS, PaaS, SaaS" id="{90717B30-81FE-4637-B05C-C0007D9A280F}">
          <p14:sldIdLst>
            <p14:sldId id="272"/>
          </p14:sldIdLst>
        </p14:section>
        <p14:section name="Blob, Table, File, Queue - DATA" id="{EBCFFF5B-B8F4-467B-92C6-1A4B133D1BCA}">
          <p14:sldIdLst>
            <p14:sldId id="280"/>
            <p14:sldId id="281"/>
            <p14:sldId id="305"/>
            <p14:sldId id="284"/>
            <p14:sldId id="306"/>
            <p14:sldId id="282"/>
            <p14:sldId id="273"/>
            <p14:sldId id="287"/>
            <p14:sldId id="307"/>
            <p14:sldId id="274"/>
            <p14:sldId id="289"/>
            <p14:sldId id="308"/>
          </p14:sldIdLst>
        </p14:section>
        <p14:section name="SQL,DocDB - Data" id="{D4A58994-E34D-4D35-BCE5-A6378FD9BB7C}">
          <p14:sldIdLst>
            <p14:sldId id="300"/>
            <p14:sldId id="291"/>
            <p14:sldId id="292"/>
            <p14:sldId id="293"/>
            <p14:sldId id="294"/>
            <p14:sldId id="295"/>
            <p14:sldId id="296"/>
            <p14:sldId id="297"/>
            <p14:sldId id="298"/>
            <p14:sldId id="299"/>
          </p14:sldIdLst>
        </p14:section>
        <p14:section name="Service Bus (event hub/iot hub) - MSG" id="{F473BBC2-FC6E-4CDD-AC75-87B77D0ABADB}">
          <p14:sldIdLst>
            <p14:sldId id="301"/>
            <p14:sldId id="309"/>
            <p14:sldId id="310"/>
            <p14:sldId id="311"/>
          </p14:sldIdLst>
        </p14:section>
        <p14:section name="Demo of architecture - Twitter Orb" id="{D72D9076-1326-4B75-A458-2EA490C8C44C}">
          <p14:sldIdLst>
            <p14:sldId id="275"/>
            <p14:sldId id="277"/>
            <p14:sldId id="278"/>
          </p14:sldIdLst>
        </p14:section>
        <p14:section name="Conclusion and Resources" id="{7F1C7590-0F38-419B-B31B-0BF2F442A144}">
          <p14:sldIdLst>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2" autoAdjust="0"/>
    <p:restoredTop sz="70646" autoAdjust="0"/>
  </p:normalViewPr>
  <p:slideViewPr>
    <p:cSldViewPr snapToGrid="0">
      <p:cViewPr varScale="1">
        <p:scale>
          <a:sx n="68" d="100"/>
          <a:sy n="68" d="100"/>
        </p:scale>
        <p:origin x="92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5F6016-0F1B-45A3-B129-FDB95F187CAE}" type="datetimeFigureOut">
              <a:rPr lang="en-GB" smtClean="0"/>
              <a:t>07/11/2016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02889-8093-48F7-BC2D-DE156A341775}" type="slidenum">
              <a:rPr lang="en-GB" smtClean="0"/>
              <a:t>‹#›</a:t>
            </a:fld>
            <a:endParaRPr lang="en-GB"/>
          </a:p>
        </p:txBody>
      </p:sp>
    </p:spTree>
    <p:extLst>
      <p:ext uri="{BB962C8B-B14F-4D97-AF65-F5344CB8AC3E}">
        <p14:creationId xmlns:p14="http://schemas.microsoft.com/office/powerpoint/2010/main" val="489276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077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 The Azure Storage services span both categories. </a:t>
            </a:r>
          </a:p>
          <a:p>
            <a:endParaRPr lang="en-US" baseline="0" dirty="0"/>
          </a:p>
          <a:p>
            <a:r>
              <a:rPr lang="en-US" baseline="0" dirty="0"/>
              <a:t>On the IaaS side we provide single instance storage for VMs in the form of our Disks service and SMB shared storage which we call Azure Files.</a:t>
            </a:r>
          </a:p>
          <a:p>
            <a:endParaRPr lang="en-US" baseline="0" dirty="0"/>
          </a:p>
          <a:p>
            <a:r>
              <a:rPr lang="en-US" baseline="0" dirty="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1732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042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104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 The Azure Storage services span both categories. </a:t>
            </a:r>
          </a:p>
          <a:p>
            <a:endParaRPr lang="en-US" baseline="0" dirty="0"/>
          </a:p>
          <a:p>
            <a:r>
              <a:rPr lang="en-US" baseline="0" dirty="0"/>
              <a:t>On the IaaS side we provide single instance storage for VMs in the form of our Disks service and SMB shared storage which we call Azure Files.</a:t>
            </a:r>
          </a:p>
          <a:p>
            <a:endParaRPr lang="en-US" baseline="0" dirty="0"/>
          </a:p>
          <a:p>
            <a:r>
              <a:rPr lang="en-US" baseline="0" dirty="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0475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66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https://msdn.microsoft.com/library/mt718320.aspx</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9683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Database types defined by their structure or data model. Some databases contain multiple</a:t>
            </a:r>
            <a:r>
              <a:rPr lang="en-US" sz="1200" baseline="0" dirty="0"/>
              <a:t> data models, but are often rooted in one type.</a:t>
            </a:r>
            <a:endParaRPr lang="en-US" sz="1200" dirty="0"/>
          </a:p>
          <a:p>
            <a:pPr defTabSz="896386">
              <a:lnSpc>
                <a:spcPct val="120000"/>
              </a:lnSpc>
            </a:pPr>
            <a:r>
              <a:rPr lang="en-US" sz="1200" kern="0" dirty="0">
                <a:solidFill>
                  <a:srgbClr val="FFFFFF"/>
                </a:solidFill>
              </a:rPr>
              <a:t>In</a:t>
            </a:r>
            <a:r>
              <a:rPr lang="en-US" sz="1200" kern="0" baseline="0" dirty="0">
                <a:solidFill>
                  <a:srgbClr val="FFFFFF"/>
                </a:solidFill>
              </a:rPr>
              <a:t> the traditional, relational approach, data is stored in tables. </a:t>
            </a:r>
          </a:p>
          <a:p>
            <a:pPr marL="171450" indent="-171450" defTabSz="896386">
              <a:lnSpc>
                <a:spcPct val="120000"/>
              </a:lnSpc>
              <a:buFont typeface="Arial" panose="020B0604020202020204" pitchFamily="34" charset="0"/>
              <a:buChar char="•"/>
            </a:pPr>
            <a:r>
              <a:rPr lang="en-US" sz="1200" kern="0" dirty="0">
                <a:solidFill>
                  <a:srgbClr val="FFFFFF"/>
                </a:solidFill>
              </a:rPr>
              <a:t>Tables contain some number of columns, each of a type.</a:t>
            </a:r>
          </a:p>
          <a:p>
            <a:pPr marL="171450" indent="-171450" defTabSz="896386">
              <a:lnSpc>
                <a:spcPct val="120000"/>
              </a:lnSpc>
              <a:buFont typeface="Arial" panose="020B0604020202020204" pitchFamily="34" charset="0"/>
              <a:buChar char="•"/>
            </a:pPr>
            <a:r>
              <a:rPr lang="en-US" sz="1200" kern="0" dirty="0">
                <a:solidFill>
                  <a:srgbClr val="FFFFFF"/>
                </a:solidFill>
              </a:rPr>
              <a:t>A schema describes the columns each table can have.</a:t>
            </a:r>
          </a:p>
          <a:p>
            <a:pPr marL="171450" indent="-171450" defTabSz="896386">
              <a:lnSpc>
                <a:spcPct val="120000"/>
              </a:lnSpc>
              <a:buFont typeface="Arial" panose="020B0604020202020204" pitchFamily="34" charset="0"/>
              <a:buChar char="•"/>
            </a:pPr>
            <a:r>
              <a:rPr lang="en-US" sz="1200" kern="0" dirty="0">
                <a:solidFill>
                  <a:srgbClr val="FFFFFF"/>
                </a:solidFill>
              </a:rPr>
              <a:t>Every table’s data is stored in one or more rows.</a:t>
            </a:r>
          </a:p>
          <a:p>
            <a:pPr marL="171450" indent="-171450" defTabSz="896386">
              <a:lnSpc>
                <a:spcPct val="120000"/>
              </a:lnSpc>
              <a:buFont typeface="Arial" panose="020B0604020202020204" pitchFamily="34" charset="0"/>
              <a:buChar char="•"/>
            </a:pPr>
            <a:r>
              <a:rPr lang="en-US" sz="1200" kern="0" dirty="0">
                <a:solidFill>
                  <a:srgbClr val="FFFFFF"/>
                </a:solidFill>
              </a:rPr>
              <a:t>Each row contains a value for every column in that table.</a:t>
            </a:r>
          </a:p>
          <a:p>
            <a:pPr marL="171450" indent="-171450" defTabSz="896386">
              <a:lnSpc>
                <a:spcPct val="120000"/>
              </a:lnSpc>
              <a:buFont typeface="Arial" panose="020B0604020202020204" pitchFamily="34" charset="0"/>
              <a:buChar char="•"/>
            </a:pPr>
            <a:r>
              <a:rPr lang="en-US" sz="1200" kern="0" dirty="0">
                <a:solidFill>
                  <a:srgbClr val="FFFFFF"/>
                </a:solidFill>
              </a:rPr>
              <a:t>Rows aren’t kept in any particular order.</a:t>
            </a:r>
          </a:p>
          <a:p>
            <a:pPr marL="171450" indent="-171450" defTabSz="896386">
              <a:lnSpc>
                <a:spcPct val="120000"/>
              </a:lnSpc>
              <a:buFont typeface="Arial" panose="020B0604020202020204" pitchFamily="34" charset="0"/>
              <a:buChar char="•"/>
            </a:pPr>
            <a:endParaRPr lang="en-US" sz="120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http://www.davidchappell.com/writing/white_papers/Azure-NoSQL-Technologies-v2.0--Chappell.pdf</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20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DBMS software that uses this approach:</a:t>
            </a:r>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Oracle</a:t>
            </a:r>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IBM DB2</a:t>
            </a:r>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Microsoft SQL Server</a:t>
            </a:r>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MySQL</a:t>
            </a:r>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And</a:t>
            </a:r>
            <a:r>
              <a:rPr lang="en-US" sz="1200" baseline="0" dirty="0"/>
              <a:t> many others</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971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Characteristics of each type:</a:t>
            </a:r>
          </a:p>
          <a:p>
            <a:endParaRPr lang="en-US" baseline="0" dirty="0"/>
          </a:p>
          <a:p>
            <a:r>
              <a:rPr lang="en-US" b="1" baseline="0" dirty="0"/>
              <a:t>Key-Value</a:t>
            </a:r>
          </a:p>
          <a:p>
            <a:pPr>
              <a:lnSpc>
                <a:spcPct val="90000"/>
              </a:lnSpc>
            </a:pPr>
            <a:r>
              <a:rPr lang="en-US" sz="1200" dirty="0">
                <a:solidFill>
                  <a:srgbClr val="494949"/>
                </a:solidFill>
              </a:rPr>
              <a:t>Very high speed</a:t>
            </a:r>
          </a:p>
          <a:p>
            <a:pPr>
              <a:lnSpc>
                <a:spcPct val="90000"/>
              </a:lnSpc>
            </a:pPr>
            <a:r>
              <a:rPr lang="en-US" sz="1200" dirty="0">
                <a:solidFill>
                  <a:srgbClr val="494949"/>
                </a:solidFill>
              </a:rPr>
              <a:t>Least complicated data model—anything can be stored as a value, as long as each value is associated with a key or name.</a:t>
            </a:r>
          </a:p>
          <a:p>
            <a:pPr>
              <a:lnSpc>
                <a:spcPct val="90000"/>
              </a:lnSpc>
            </a:pPr>
            <a:endParaRPr lang="en-US" sz="1200" baseline="0" dirty="0">
              <a:solidFill>
                <a:srgbClr val="494949"/>
              </a:solidFill>
            </a:endParaRPr>
          </a:p>
          <a:p>
            <a:pPr>
              <a:lnSpc>
                <a:spcPct val="90000"/>
              </a:lnSpc>
            </a:pPr>
            <a:r>
              <a:rPr lang="en-US" sz="1200" b="1" baseline="0" dirty="0">
                <a:solidFill>
                  <a:srgbClr val="494949"/>
                </a:solidFill>
              </a:rPr>
              <a:t>Wide Column</a:t>
            </a:r>
          </a:p>
          <a:p>
            <a:pPr>
              <a:lnSpc>
                <a:spcPct val="90000"/>
              </a:lnSpc>
            </a:pPr>
            <a:r>
              <a:rPr lang="en-US" sz="1200" dirty="0">
                <a:solidFill>
                  <a:srgbClr val="494949"/>
                </a:solidFill>
              </a:rPr>
              <a:t>Fast </a:t>
            </a:r>
          </a:p>
          <a:p>
            <a:pPr>
              <a:lnSpc>
                <a:spcPct val="90000"/>
              </a:lnSpc>
            </a:pPr>
            <a:r>
              <a:rPr lang="en-US" sz="1200" dirty="0">
                <a:solidFill>
                  <a:srgbClr val="494949"/>
                </a:solidFill>
              </a:rPr>
              <a:t>Almost as simple as key-value stores </a:t>
            </a:r>
          </a:p>
          <a:p>
            <a:pPr>
              <a:lnSpc>
                <a:spcPct val="90000"/>
              </a:lnSpc>
            </a:pPr>
            <a:r>
              <a:rPr lang="en-US" sz="1200" dirty="0">
                <a:solidFill>
                  <a:srgbClr val="494949"/>
                </a:solidFill>
              </a:rPr>
              <a:t>Include a primary key, an optional secondary key, and anything stored as a value.</a:t>
            </a:r>
          </a:p>
          <a:p>
            <a:pPr>
              <a:lnSpc>
                <a:spcPct val="90000"/>
              </a:lnSpc>
            </a:pPr>
            <a:endParaRPr lang="en-US" baseline="0" dirty="0"/>
          </a:p>
          <a:p>
            <a:pPr>
              <a:lnSpc>
                <a:spcPct val="90000"/>
              </a:lnSpc>
            </a:pPr>
            <a:r>
              <a:rPr lang="en-US" b="1" baseline="0" dirty="0"/>
              <a:t>Document</a:t>
            </a:r>
          </a:p>
          <a:p>
            <a:pPr marL="0" marR="0" indent="0" algn="l" defTabSz="914400" rtl="0" eaLnBrk="1" fontAlgn="auto" latinLnBrk="0" hangingPunct="1">
              <a:lnSpc>
                <a:spcPct val="90000"/>
              </a:lnSpc>
              <a:spcBef>
                <a:spcPts val="0"/>
              </a:spcBef>
              <a:spcAft>
                <a:spcPts val="0"/>
              </a:spcAft>
              <a:buClrTx/>
              <a:buSzTx/>
              <a:buFontTx/>
              <a:buNone/>
              <a:tabLst/>
              <a:defRPr/>
            </a:pPr>
            <a:r>
              <a:rPr lang="en-US" dirty="0">
                <a:solidFill>
                  <a:srgbClr val="494949"/>
                </a:solidFill>
              </a:rPr>
              <a:t>Contains data objects that are inherently hierarchical, tree-like structures (most notably JSON or XML)</a:t>
            </a:r>
          </a:p>
          <a:p>
            <a:pPr>
              <a:lnSpc>
                <a:spcPct val="90000"/>
              </a:lnSpc>
            </a:pPr>
            <a:endParaRPr lang="en-US" baseline="0" dirty="0"/>
          </a:p>
          <a:p>
            <a:pPr>
              <a:lnSpc>
                <a:spcPct val="90000"/>
              </a:lnSpc>
            </a:pPr>
            <a:r>
              <a:rPr lang="en-US" b="1" baseline="0" dirty="0"/>
              <a:t>Graph</a:t>
            </a:r>
          </a:p>
          <a:p>
            <a:pPr>
              <a:lnSpc>
                <a:spcPct val="90000"/>
              </a:lnSpc>
            </a:pPr>
            <a:r>
              <a:rPr lang="en-US" sz="1200" dirty="0">
                <a:solidFill>
                  <a:srgbClr val="494949"/>
                </a:solidFill>
              </a:rPr>
              <a:t>Represents data as a graph</a:t>
            </a:r>
          </a:p>
          <a:p>
            <a:pPr>
              <a:lnSpc>
                <a:spcPct val="90000"/>
              </a:lnSpc>
            </a:pPr>
            <a:r>
              <a:rPr lang="en-US" sz="1200" dirty="0">
                <a:solidFill>
                  <a:srgbClr val="494949"/>
                </a:solidFill>
              </a:rPr>
              <a:t>Useful when connections between data items are as important as the data items themselves</a:t>
            </a:r>
          </a:p>
          <a:p>
            <a:pPr>
              <a:lnSpc>
                <a:spcPct val="90000"/>
              </a:lnSpc>
            </a:pPr>
            <a:endParaRPr lang="en-US" baseline="0" dirty="0"/>
          </a:p>
          <a:p>
            <a:pPr>
              <a:lnSpc>
                <a:spcPct val="90000"/>
              </a:lnSpc>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106A31-8E5F-4D33-A542-702225EC1F1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4504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a:t>
            </a:r>
            <a:r>
              <a:rPr lang="en-US" baseline="0" dirty="0"/>
              <a:t> think of the </a:t>
            </a:r>
            <a:r>
              <a:rPr lang="en-US" dirty="0"/>
              <a:t>main draw of a KVS as speed.</a:t>
            </a:r>
          </a:p>
          <a:p>
            <a:endParaRPr lang="en-US" dirty="0"/>
          </a:p>
          <a:p>
            <a:r>
              <a:rPr lang="en-US" dirty="0"/>
              <a:t>AWS</a:t>
            </a:r>
            <a:r>
              <a:rPr lang="en-US" baseline="0" dirty="0"/>
              <a:t> DynamoDB</a:t>
            </a:r>
          </a:p>
          <a:p>
            <a:r>
              <a:rPr lang="en-US" baseline="0" dirty="0"/>
              <a:t>Redis</a:t>
            </a:r>
          </a:p>
          <a:p>
            <a:r>
              <a:rPr lang="en-US" baseline="0" dirty="0"/>
              <a:t>Azure Tables</a:t>
            </a:r>
          </a:p>
          <a:p>
            <a:r>
              <a:rPr lang="en-US" baseline="0" dirty="0"/>
              <a:t>Aerospike</a:t>
            </a:r>
          </a:p>
          <a:p>
            <a:r>
              <a:rPr lang="en-US" dirty="0"/>
              <a:t>Basho Riak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6806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Cassandra</a:t>
            </a:r>
          </a:p>
          <a:p>
            <a:r>
              <a:rPr lang="en-US" dirty="0"/>
              <a:t>Bigtable/Datastore</a:t>
            </a:r>
          </a:p>
          <a:p>
            <a:r>
              <a:rPr lang="en-US" dirty="0"/>
              <a:t>HBase</a:t>
            </a:r>
            <a:r>
              <a:rPr lang="en-US" baseline="0" dirty="0"/>
              <a:t> (on HDInsight)</a:t>
            </a:r>
          </a:p>
          <a:p>
            <a:endParaRPr lang="en-US" baseline="0" dirty="0"/>
          </a:p>
          <a:p>
            <a:r>
              <a:rPr lang="en-US" sz="1200" kern="1200" dirty="0">
                <a:solidFill>
                  <a:schemeClr val="tx1"/>
                </a:solidFill>
                <a:latin typeface="Segoe UI Light" pitchFamily="34" charset="0"/>
                <a:ea typeface="+mn-ea"/>
                <a:cs typeface="+mn-cs"/>
              </a:rPr>
              <a:t>If the immediate purpose is to capture or cache the data, then a key-value or column store is more appropriate. </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1341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9762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2745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DocumentDB?</a:t>
            </a:r>
          </a:p>
          <a:p>
            <a:endParaRPr lang="en-US" dirty="0"/>
          </a:p>
          <a:p>
            <a:pPr>
              <a:spcAft>
                <a:spcPts val="600"/>
              </a:spcAft>
            </a:pPr>
            <a:r>
              <a:rPr lang="en-US" dirty="0"/>
              <a:t>DocumentDB is </a:t>
            </a:r>
            <a:r>
              <a:rPr lang="en-US" sz="1200" dirty="0">
                <a:solidFill>
                  <a:srgbClr val="3F3F3F"/>
                </a:solidFill>
              </a:rPr>
              <a:t>a</a:t>
            </a:r>
            <a:r>
              <a:rPr lang="en-US" sz="1200" dirty="0">
                <a:solidFill>
                  <a:srgbClr val="3F3F3F"/>
                </a:solidFill>
                <a:ea typeface="Calibri" panose="020F0502020204030204" pitchFamily="34" charset="0"/>
                <a:cs typeface="Calibri" panose="020F0502020204030204" pitchFamily="34" charset="0"/>
              </a:rPr>
              <a:t> </a:t>
            </a:r>
            <a:r>
              <a:rPr lang="en-US" sz="1200" dirty="0">
                <a:solidFill>
                  <a:srgbClr val="0071BC"/>
                </a:solidFill>
                <a:ea typeface="Calibri" panose="020F0502020204030204" pitchFamily="34" charset="0"/>
                <a:cs typeface="Segoe UI Semibold" panose="020B0702040204020203" pitchFamily="34" charset="0"/>
              </a:rPr>
              <a:t>NoSQL document database-as-a-service</a:t>
            </a:r>
            <a:r>
              <a:rPr lang="en-US" sz="1200" dirty="0">
                <a:solidFill>
                  <a:srgbClr val="3F3F3F"/>
                </a:solidFill>
                <a:ea typeface="Calibri" panose="020F0502020204030204" pitchFamily="34" charset="0"/>
                <a:cs typeface="Calibri" panose="020F0502020204030204" pitchFamily="34" charset="0"/>
              </a:rPr>
              <a:t>, fully managed by Microsoft Azure. </a:t>
            </a:r>
          </a:p>
          <a:p>
            <a:endParaRPr lang="en-US" dirty="0"/>
          </a:p>
          <a:p>
            <a:pPr marL="0" indent="0">
              <a:buFontTx/>
              <a:buNone/>
            </a:pPr>
            <a:r>
              <a:rPr lang="en-US" dirty="0">
                <a:effectLst/>
              </a:rPr>
              <a:t>It</a:t>
            </a:r>
            <a:r>
              <a:rPr lang="en-US" baseline="0" dirty="0">
                <a:effectLst/>
              </a:rPr>
              <a:t> is </a:t>
            </a:r>
            <a:r>
              <a:rPr lang="en-US" dirty="0">
                <a:effectLst/>
              </a:rPr>
              <a:t>a document-oriented, NoSQL database service designed for modern mobile and web applications. </a:t>
            </a:r>
          </a:p>
          <a:p>
            <a:pPr marL="0" indent="0">
              <a:buFontTx/>
              <a:buNone/>
            </a:pPr>
            <a:endParaRPr lang="en-US" dirty="0">
              <a:effectLst/>
            </a:endParaRPr>
          </a:p>
          <a:p>
            <a:pPr marL="0" indent="0">
              <a:buFontTx/>
              <a:buNone/>
            </a:pPr>
            <a:r>
              <a:rPr lang="en-US" dirty="0">
                <a:effectLst/>
              </a:rPr>
              <a:t>DocumentDB delivers consistently fast reads and writes, schema flexibility, and the ability to easily scale a database up and down on demand. DocumentDB enables complex ad hoc queries using a dialect of SQL, supports well-defined consistency levels, and offers JavaScript language integrated, multidocument transaction processing using the familiar programming model of stored procedures, triggers and UDFs.</a:t>
            </a:r>
          </a:p>
          <a:p>
            <a:pPr marL="0" indent="0">
              <a:buFontTx/>
              <a:buNone/>
            </a:pP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Source: https://msdn.microsoft.com/en-us/library/azure/dn781482.aspx</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6804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DocumentDB</a:t>
            </a:r>
            <a:r>
              <a:rPr lang="en-US" baseline="0" dirty="0"/>
              <a:t> is ideal for w</a:t>
            </a:r>
            <a:r>
              <a:rPr lang="en-US" dirty="0"/>
              <a:t>ell-nested</a:t>
            </a:r>
            <a:r>
              <a:rPr lang="en-US" baseline="0" dirty="0"/>
              <a:t> database documents with </a:t>
            </a:r>
            <a:r>
              <a:rPr lang="en-US" dirty="0"/>
              <a:t>multiple properties and values.</a:t>
            </a:r>
          </a:p>
          <a:p>
            <a:endParaRPr lang="en-US" dirty="0"/>
          </a:p>
          <a:p>
            <a:r>
              <a:rPr lang="en-US" dirty="0"/>
              <a:t>It</a:t>
            </a:r>
            <a:r>
              <a:rPr lang="en-US" baseline="0" dirty="0"/>
              <a:t> is not intended for Word or other application document storage.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5297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DocDB is particularly suited for web and mobile application development of all types, but a few scenarios seem to be great fit for the service and we’ve seen these scenarios in the private preview.</a:t>
            </a:r>
          </a:p>
          <a:p>
            <a:endParaRPr lang="en-US" baseline="0" dirty="0"/>
          </a:p>
          <a:p>
            <a:pPr algn="l" defTabSz="932472" fontAlgn="base">
              <a:spcBef>
                <a:spcPct val="0"/>
              </a:spcBef>
              <a:spcAft>
                <a:spcPct val="0"/>
              </a:spcAft>
            </a:pPr>
            <a:r>
              <a:rPr lang="en-US" sz="1400" b="1" dirty="0">
                <a:solidFill>
                  <a:schemeClr val="bg1"/>
                </a:solidFill>
              </a:rPr>
              <a:t>Catalog Data</a:t>
            </a:r>
          </a:p>
          <a:p>
            <a:pPr algn="ctr" defTabSz="932472" fontAlgn="base">
              <a:spcBef>
                <a:spcPct val="0"/>
              </a:spcBef>
              <a:spcAft>
                <a:spcPct val="0"/>
              </a:spcAft>
            </a:pPr>
            <a:endParaRPr lang="en-US" sz="14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Store, query and process entities – people, places, things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Evolve item schema and attributes based on application needs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Tune indexing to match query and performance needs </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Examples include product catalogs, user profiles, device information i.e. IoT systems</a:t>
            </a: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200" b="1" dirty="0">
                <a:solidFill>
                  <a:schemeClr val="bg1"/>
                </a:solidFill>
              </a:rPr>
              <a:t>Preferences and State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user preference data for application experiences and UI customization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application information including game state or device configuration information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Support cross document transactions i.e. item transfer </a:t>
            </a:r>
            <a:br>
              <a:rPr lang="en-US" sz="1100" dirty="0">
                <a:solidFill>
                  <a:schemeClr val="bg1"/>
                </a:solidFill>
              </a:rPr>
            </a:br>
            <a:r>
              <a:rPr lang="en-US" sz="1100" dirty="0">
                <a:solidFill>
                  <a:schemeClr val="bg1"/>
                </a:solidFill>
              </a:rPr>
              <a:t>or concurrent add/remove operations</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200" b="1" dirty="0">
                <a:solidFill>
                  <a:schemeClr val="bg1"/>
                </a:solidFill>
              </a:rPr>
              <a:t>Event Store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Process store and query device and application events in near real time i.e. IoT systems</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Partition data as time-series or by source ID</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Expose web APIs and application experiences over event data with diverse structure</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Archive or delete data as it ages out</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400" b="1" dirty="0">
                <a:solidFill>
                  <a:schemeClr val="bg1"/>
                </a:solidFill>
              </a:rPr>
              <a:t>User Generated Content</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Store user generated content such as blogs, comments, annotations.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Support varying properties based on consumption platform (web, mobile)</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Rapidly evolve schema based on application needs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400" b="1" dirty="0">
                <a:solidFill>
                  <a:schemeClr val="bg1"/>
                </a:solidFill>
              </a:rPr>
              <a:t>Data Exchange</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Consume, aggregate and serve data from a variety of sources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Adapt to evolving schemas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Offer queries over heterogeneous document structures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Scale data consumption or delivery from disparate sources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EF7A34-06B2-4D5D-AD9D-2BB89658D3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6078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5785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8223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9406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919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Twitter Data</a:t>
            </a:r>
            <a:r>
              <a:rPr lang="en-US" baseline="0" dirty="0"/>
              <a:t> sent to the Text Analytics Machine Learning API and scored (positive/negative sentiment)</a:t>
            </a:r>
          </a:p>
          <a:p>
            <a:r>
              <a:rPr lang="en-US" baseline="0" dirty="0"/>
              <a:t>Raw tweet data + prediction is sent to Event Hubs – A large data ingestion service in Azure.</a:t>
            </a:r>
          </a:p>
          <a:p>
            <a:r>
              <a:rPr lang="en-US" baseline="0" dirty="0"/>
              <a:t>Now we have every single tweet with a specified hashtag or keyword being sent to Azure so we want to average the current sentiment of the large amount of data. We use Stream Analytics to write T-SQL queries that averages the sentiment over the last 10 sec (can change the window space) and output this to another Event Hub.</a:t>
            </a:r>
          </a:p>
          <a:p>
            <a:r>
              <a:rPr lang="en-US" baseline="0" dirty="0"/>
              <a:t>The output event hub is sending the averaged sentiment values to a website which shows a glowing orb. </a:t>
            </a:r>
          </a:p>
          <a:p>
            <a:r>
              <a:rPr lang="en-US" baseline="0" dirty="0"/>
              <a:t>The orb changes </a:t>
            </a:r>
            <a:r>
              <a:rPr lang="en-US" baseline="0" dirty="0" err="1"/>
              <a:t>colour</a:t>
            </a:r>
            <a:r>
              <a:rPr lang="en-US" baseline="0" dirty="0"/>
              <a:t> depending on the sentiment – negative (red), neutral (yellow), positive (green) and all the subtle variations in between.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0788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vide</a:t>
            </a:r>
            <a:r>
              <a:rPr lang="en-GB" baseline="0" dirty="0"/>
              <a:t>o to show the sentiment orb in action</a:t>
            </a:r>
          </a:p>
          <a:p>
            <a:r>
              <a:rPr lang="en-GB" baseline="0" dirty="0"/>
              <a:t>Sending different tweets to the #welc2017 – both positive and negative to see the orb change colour every 10 secs</a:t>
            </a:r>
          </a:p>
          <a:p>
            <a:r>
              <a:rPr lang="en-GB" baseline="0" dirty="0"/>
              <a:t>Top command line console – a tweet sent with specified hashtag and the sentiment value acquired from the ML API</a:t>
            </a:r>
          </a:p>
          <a:p>
            <a:r>
              <a:rPr lang="en-GB" baseline="0" dirty="0"/>
              <a:t>Bottom command line console – the output event hub details in real time showing the average sentiment at that point in time</a:t>
            </a:r>
          </a:p>
          <a:p>
            <a:r>
              <a:rPr lang="en-GB" baseline="0" dirty="0"/>
              <a:t>Then the website will refresh to show the average sentiment value next to the hashtag and the orb changes colour</a:t>
            </a:r>
          </a:p>
          <a:p>
            <a:r>
              <a:rPr lang="en-GB" baseline="0" dirty="0"/>
              <a:t>The idea around streaming data and machine learning paired together being extremely powerful. Also the visualisation aspect of the story – an orb changing colour showing an immediate understanding of the averaged data – not a large table of values a point in time visual.</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9ECF3-4AE9-4C14-9FF6-7880013C030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5553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11/7/2016 9:14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4499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if cannot use the storage account can</a:t>
            </a:r>
            <a:r>
              <a:rPr lang="en-GB" baseline="0" dirty="0"/>
              <a:t> still repo demos by using the emulator: https://azure.microsoft.com/en-us/documentation/articles/storage-use-emulator/ </a:t>
            </a:r>
            <a:endParaRPr lang="en-GB" dirty="0"/>
          </a:p>
        </p:txBody>
      </p:sp>
      <p:sp>
        <p:nvSpPr>
          <p:cNvPr id="4" name="Slide Number Placeholder 3"/>
          <p:cNvSpPr>
            <a:spLocks noGrp="1"/>
          </p:cNvSpPr>
          <p:nvPr>
            <p:ph type="sldNum" sz="quarter" idx="10"/>
          </p:nvPr>
        </p:nvSpPr>
        <p:spPr/>
        <p:txBody>
          <a:bodyPr/>
          <a:lstStyle/>
          <a:p>
            <a:fld id="{65D02889-8093-48F7-BC2D-DE156A341775}" type="slidenum">
              <a:rPr lang="en-GB" smtClean="0"/>
              <a:t>35</a:t>
            </a:fld>
            <a:endParaRPr lang="en-GB"/>
          </a:p>
        </p:txBody>
      </p:sp>
    </p:spTree>
    <p:extLst>
      <p:ext uri="{BB962C8B-B14F-4D97-AF65-F5344CB8AC3E}">
        <p14:creationId xmlns:p14="http://schemas.microsoft.com/office/powerpoint/2010/main" val="961494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 The Azure Storage services span both categories. </a:t>
            </a:r>
          </a:p>
          <a:p>
            <a:endParaRPr lang="en-US" baseline="0" dirty="0"/>
          </a:p>
          <a:p>
            <a:r>
              <a:rPr lang="en-US" baseline="0" dirty="0"/>
              <a:t>On the IaaS side we provide single instance storage for VMs in the form of our Disks service and SMB shared storage which we call Azure Files.</a:t>
            </a:r>
          </a:p>
          <a:p>
            <a:endParaRPr lang="en-US" baseline="0" dirty="0"/>
          </a:p>
          <a:p>
            <a:r>
              <a:rPr lang="en-US" baseline="0" dirty="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9054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1096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 The Azure Storage services span both categories. </a:t>
            </a:r>
          </a:p>
          <a:p>
            <a:endParaRPr lang="en-US" baseline="0" dirty="0"/>
          </a:p>
          <a:p>
            <a:r>
              <a:rPr lang="en-US" baseline="0" dirty="0"/>
              <a:t>On the IaaS side we provide single instance storage for VMs in the form of our Disks service and SMB shared storage which we call Azure Files.</a:t>
            </a:r>
          </a:p>
          <a:p>
            <a:endParaRPr lang="en-US" baseline="0" dirty="0"/>
          </a:p>
          <a:p>
            <a:r>
              <a:rPr lang="en-US" baseline="0" dirty="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2197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3450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Block Blobs</a:t>
            </a:r>
          </a:p>
          <a:p>
            <a:pPr marL="457200" indent="-457200">
              <a:buFont typeface="Arial" panose="020B0604020202020204" pitchFamily="34" charset="0"/>
              <a:buChar char="•"/>
            </a:pPr>
            <a:r>
              <a:rPr lang="en-US" sz="2800" dirty="0"/>
              <a:t>For most object storage needs</a:t>
            </a:r>
          </a:p>
          <a:p>
            <a:pPr marL="457200" indent="-457200">
              <a:buFont typeface="Arial" panose="020B0604020202020204" pitchFamily="34" charset="0"/>
              <a:buChar char="•"/>
            </a:pPr>
            <a:r>
              <a:rPr lang="en-US" sz="2800" dirty="0"/>
              <a:t>Optimized for sequential access</a:t>
            </a:r>
          </a:p>
          <a:p>
            <a:pPr marL="457200" indent="-457200">
              <a:buFont typeface="Arial" panose="020B0604020202020204" pitchFamily="34" charset="0"/>
              <a:buChar char="•"/>
            </a:pPr>
            <a:r>
              <a:rPr lang="en-US" sz="2800" dirty="0"/>
              <a:t>Each blob is made up of blocks</a:t>
            </a:r>
          </a:p>
          <a:p>
            <a:r>
              <a:rPr lang="en-US" sz="2800" b="1" dirty="0"/>
              <a:t>Append Blobs</a:t>
            </a:r>
          </a:p>
          <a:p>
            <a:pPr marL="457200" indent="-457200">
              <a:buFont typeface="Arial" panose="020B0604020202020204" pitchFamily="34" charset="0"/>
              <a:buChar char="•"/>
            </a:pPr>
            <a:r>
              <a:rPr lang="en-US" sz="2800" dirty="0"/>
              <a:t>Similar to Block Blobs</a:t>
            </a:r>
          </a:p>
          <a:p>
            <a:pPr marL="457200" indent="-457200">
              <a:buFont typeface="Arial" panose="020B0604020202020204" pitchFamily="34" charset="0"/>
              <a:buChar char="•"/>
            </a:pPr>
            <a:r>
              <a:rPr lang="en-US" sz="2800" dirty="0"/>
              <a:t>Can only append blocks to the end of the blob</a:t>
            </a:r>
          </a:p>
          <a:p>
            <a:pPr marL="457200" indent="-457200">
              <a:buFont typeface="Arial" panose="020B0604020202020204" pitchFamily="34" charset="0"/>
              <a:buChar char="•"/>
            </a:pPr>
            <a:r>
              <a:rPr lang="en-US" sz="2800" dirty="0"/>
              <a:t>Optimized</a:t>
            </a:r>
            <a:r>
              <a:rPr lang="en-US" sz="2800" baseline="0" dirty="0"/>
              <a:t> for multi-writer append scenarios (logging, etc.)</a:t>
            </a:r>
          </a:p>
          <a:p>
            <a:r>
              <a:rPr lang="en-US" sz="2800" b="1" dirty="0"/>
              <a:t>Page Blobs</a:t>
            </a:r>
          </a:p>
          <a:p>
            <a:pPr marL="457200" indent="-457200">
              <a:buFont typeface="Arial" panose="020B0604020202020204" pitchFamily="34" charset="0"/>
              <a:buChar char="•"/>
            </a:pPr>
            <a:r>
              <a:rPr lang="en-US" sz="2800" dirty="0"/>
              <a:t>Optimized for random reads and writes</a:t>
            </a:r>
          </a:p>
          <a:p>
            <a:pPr marL="457200" indent="-457200">
              <a:buFont typeface="Arial" panose="020B0604020202020204" pitchFamily="34" charset="0"/>
              <a:buChar char="•"/>
            </a:pPr>
            <a:r>
              <a:rPr lang="en-US" sz="2800" dirty="0"/>
              <a:t>Collection of 512 byte pages</a:t>
            </a:r>
          </a:p>
          <a:p>
            <a:pPr marL="457200" indent="-457200">
              <a:buFont typeface="Arial" panose="020B0604020202020204" pitchFamily="34" charset="0"/>
              <a:buChar char="•"/>
            </a:pPr>
            <a:r>
              <a:rPr lang="en-US" sz="2800" dirty="0"/>
              <a:t>Support for sparse files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9856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224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9.xml"/><Relationship Id="rId4" Type="http://schemas.openxmlformats.org/officeDocument/2006/relationships/image" Target="../media/image21.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oleObject" Target="../embeddings/oleObject2.bin"/></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38.emf"/><Relationship Id="rId4" Type="http://schemas.openxmlformats.org/officeDocument/2006/relationships/oleObject" Target="../embeddings/oleObject3.bin"/></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38.emf"/><Relationship Id="rId4" Type="http://schemas.openxmlformats.org/officeDocument/2006/relationships/oleObject" Target="../embeddings/oleObject4.bin"/></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18.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38.emf"/><Relationship Id="rId5" Type="http://schemas.openxmlformats.org/officeDocument/2006/relationships/oleObject" Target="../embeddings/oleObject5.bin"/><Relationship Id="rId4" Type="http://schemas.openxmlformats.org/officeDocument/2006/relationships/image" Target="../media/image44.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4.jpeg"/><Relationship Id="rId5" Type="http://schemas.openxmlformats.org/officeDocument/2006/relationships/image" Target="../media/image38.emf"/><Relationship Id="rId4" Type="http://schemas.openxmlformats.org/officeDocument/2006/relationships/oleObject" Target="../embeddings/oleObject6.bin"/></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BF800D12-ABB5-47F8-A0E8-1F63480820D4}" type="datetimeFigureOut">
              <a:rPr lang="en-GB" smtClean="0"/>
              <a:t>07/11/2016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1900990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F800D12-ABB5-47F8-A0E8-1F63480820D4}" type="datetimeFigureOut">
              <a:rPr lang="en-GB" smtClean="0"/>
              <a:t>07/11/2016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25374004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6063" y="1187644"/>
            <a:ext cx="6278150"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2000">
                      <a:schemeClr val="tx1"/>
                    </a:gs>
                    <a:gs pos="98000">
                      <a:schemeClr val="tx1"/>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69302" y="2084192"/>
            <a:ext cx="6274911" cy="1793104"/>
          </a:xfrm>
          <a:noFill/>
        </p:spPr>
        <p:txBody>
          <a:bodyPr lIns="146304" tIns="91440" rIns="146304" bIns="91440" anchor="t" anchorCtr="0"/>
          <a:lstStyle>
            <a:lvl1pPr>
              <a:defRPr sz="5294" spc="-98" baseline="0">
                <a:gradFill>
                  <a:gsLst>
                    <a:gs pos="2000">
                      <a:schemeClr val="tx1"/>
                    </a:gs>
                    <a:gs pos="98000">
                      <a:schemeClr val="tx1"/>
                    </a:gs>
                  </a:gsLst>
                  <a:lin ang="5400000" scaled="1"/>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67682" y="3877276"/>
            <a:ext cx="5380106" cy="1793104"/>
          </a:xfrm>
          <a:noFill/>
        </p:spPr>
        <p:txBody>
          <a:bodyPr tIns="109728" bIns="109728">
            <a:noAutofit/>
          </a:bodyPr>
          <a:lstStyle>
            <a:lvl1pPr marL="0" indent="0">
              <a:spcBef>
                <a:spcPts val="0"/>
              </a:spcBef>
              <a:buNone/>
              <a:defRPr sz="3137">
                <a:gradFill>
                  <a:gsLst>
                    <a:gs pos="2000">
                      <a:schemeClr val="tx1"/>
                    </a:gs>
                    <a:gs pos="98000">
                      <a:schemeClr val="tx1"/>
                    </a:gs>
                  </a:gsLst>
                  <a:lin ang="5400000" scaled="1"/>
                </a:gradFill>
              </a:defRPr>
            </a:lvl1pPr>
          </a:lstStyle>
          <a:p>
            <a:pPr lvl="0"/>
            <a:r>
              <a:rPr lang="en-US" dirty="0"/>
              <a:t>Speaker Name</a:t>
            </a:r>
          </a:p>
        </p:txBody>
      </p:sp>
      <p:pic>
        <p:nvPicPr>
          <p:cNvPr id="229" name="Picture 2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230" name="Freeform 229"/>
          <p:cNvSpPr>
            <a:spLocks/>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231" name="Group 230"/>
          <p:cNvGrpSpPr/>
          <p:nvPr userDrawn="1"/>
        </p:nvGrpSpPr>
        <p:grpSpPr bwMode="auto">
          <a:xfrm>
            <a:off x="6237651" y="3558671"/>
            <a:ext cx="5290650" cy="20896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37" name="Freeform 42"/>
          <p:cNvSpPr>
            <a:spLocks/>
          </p:cNvSpPr>
          <p:nvPr userDrawn="1"/>
        </p:nvSpPr>
        <p:spPr bwMode="auto">
          <a:xfrm>
            <a:off x="8545302" y="1456607"/>
            <a:ext cx="1376370" cy="823852"/>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38" name="Freeform 237"/>
          <p:cNvSpPr>
            <a:spLocks/>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245258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233850241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258255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283981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345424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876369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568731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866630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316499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266868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F800D12-ABB5-47F8-A0E8-1F63480820D4}" type="datetimeFigureOut">
              <a:rPr lang="en-GB" smtClean="0"/>
              <a:t>07/11/2016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218668423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634074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2246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3844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5460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3448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5413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40421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0301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096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663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833620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433234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9878370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5630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36867041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40104954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161158875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1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49403" y="0"/>
            <a:ext cx="12372233" cy="6858001"/>
          </a:xfrm>
          <a:prstGeom prst="rect">
            <a:avLst/>
          </a:prstGeom>
        </p:spPr>
      </p:pic>
      <p:sp>
        <p:nvSpPr>
          <p:cNvPr id="7" name="Rectangle 6"/>
          <p:cNvSpPr/>
          <p:nvPr userDrawn="1"/>
        </p:nvSpPr>
        <p:spPr bwMode="auto">
          <a:xfrm>
            <a:off x="269239" y="291069"/>
            <a:ext cx="5378549" cy="5379312"/>
          </a:xfrm>
          <a:prstGeom prst="rect">
            <a:avLst/>
          </a:prstGeom>
          <a:solidFill>
            <a:schemeClr val="accent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15892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4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130747"/>
            <a:ext cx="12218458" cy="6988748"/>
          </a:xfrm>
          <a:prstGeom prst="rect">
            <a:avLst/>
          </a:prstGeom>
        </p:spPr>
      </p:pic>
      <p:sp>
        <p:nvSpPr>
          <p:cNvPr id="7" name="Rectangle 6"/>
          <p:cNvSpPr/>
          <p:nvPr userDrawn="1"/>
        </p:nvSpPr>
        <p:spPr bwMode="auto">
          <a:xfrm>
            <a:off x="269239" y="291069"/>
            <a:ext cx="5378549" cy="5379312"/>
          </a:xfrm>
          <a:prstGeom prst="rect">
            <a:avLst/>
          </a:prstGeom>
          <a:solidFill>
            <a:schemeClr val="accent3">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14438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02867" cy="6858001"/>
          </a:xfrm>
          <a:prstGeom prst="rect">
            <a:avLst/>
          </a:prstGeom>
        </p:spPr>
      </p:pic>
      <p:sp>
        <p:nvSpPr>
          <p:cNvPr id="7" name="Rectangle 6"/>
          <p:cNvSpPr/>
          <p:nvPr userDrawn="1"/>
        </p:nvSpPr>
        <p:spPr bwMode="auto">
          <a:xfrm>
            <a:off x="269239" y="291069"/>
            <a:ext cx="5378549" cy="5379312"/>
          </a:xfrm>
          <a:prstGeom prst="rect">
            <a:avLst/>
          </a:prstGeom>
          <a:solidFill>
            <a:schemeClr val="accent5">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08594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2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24026"/>
            <a:ext cx="12192000" cy="8129154"/>
          </a:xfrm>
          <a:prstGeom prst="rect">
            <a:avLst/>
          </a:prstGeom>
        </p:spPr>
      </p:pic>
      <p:sp>
        <p:nvSpPr>
          <p:cNvPr id="7" name="Rectangle 6"/>
          <p:cNvSpPr/>
          <p:nvPr userDrawn="1"/>
        </p:nvSpPr>
        <p:spPr bwMode="auto">
          <a:xfrm>
            <a:off x="269239" y="291069"/>
            <a:ext cx="5378549" cy="5379312"/>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23032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27650963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3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8129153"/>
          </a:xfrm>
          <a:prstGeom prst="rect">
            <a:avLst/>
          </a:prstGeom>
        </p:spPr>
      </p:pic>
      <p:sp>
        <p:nvSpPr>
          <p:cNvPr id="7" name="Rectangle 6"/>
          <p:cNvSpPr/>
          <p:nvPr userDrawn="1"/>
        </p:nvSpPr>
        <p:spPr bwMode="auto">
          <a:xfrm>
            <a:off x="269239" y="291069"/>
            <a:ext cx="5378549" cy="5379312"/>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367676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r="-178"/>
          <a:stretch/>
        </p:blipFill>
        <p:spPr>
          <a:xfrm>
            <a:off x="0" y="-149425"/>
            <a:ext cx="12213788" cy="7007425"/>
          </a:xfrm>
          <a:prstGeom prst="rect">
            <a:avLst/>
          </a:prstGeom>
        </p:spPr>
      </p:pic>
      <p:sp>
        <p:nvSpPr>
          <p:cNvPr id="7" name="Rectangle 6"/>
          <p:cNvSpPr/>
          <p:nvPr userDrawn="1"/>
        </p:nvSpPr>
        <p:spPr bwMode="auto">
          <a:xfrm>
            <a:off x="269239" y="291069"/>
            <a:ext cx="5378549" cy="5379312"/>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16833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6" name="Text Placeholder 5"/>
          <p:cNvSpPr>
            <a:spLocks noGrp="1"/>
          </p:cNvSpPr>
          <p:nvPr>
            <p:ph type="body" sz="quarter" idx="14" hasCustomPrompt="1"/>
          </p:nvPr>
        </p:nvSpPr>
        <p:spPr>
          <a:xfrm>
            <a:off x="4339008" y="3557464"/>
            <a:ext cx="2205205" cy="2205518"/>
          </a:xfrm>
          <a:solidFill>
            <a:schemeClr val="accent3"/>
          </a:solidFill>
        </p:spPr>
        <p:txBody>
          <a:bodyPr/>
          <a:lstStyle>
            <a:lvl1pPr marL="0" indent="0">
              <a:lnSpc>
                <a:spcPts val="3627"/>
              </a:lnSpc>
              <a:spcBef>
                <a:spcPts val="0"/>
              </a:spcBef>
              <a:buNone/>
              <a:defRPr sz="3137">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5914482"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1" name="Text Placeholder 5"/>
          <p:cNvSpPr>
            <a:spLocks noGrp="1"/>
          </p:cNvSpPr>
          <p:nvPr>
            <p:ph type="body" sz="quarter" idx="16" hasCustomPrompt="1"/>
          </p:nvPr>
        </p:nvSpPr>
        <p:spPr>
          <a:xfrm>
            <a:off x="9233488"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2" name="Text Placeholder 5"/>
          <p:cNvSpPr>
            <a:spLocks noGrp="1"/>
          </p:cNvSpPr>
          <p:nvPr>
            <p:ph type="body" sz="quarter" idx="17" hasCustomPrompt="1"/>
          </p:nvPr>
        </p:nvSpPr>
        <p:spPr>
          <a:xfrm>
            <a:off x="9233488" y="3560944"/>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Tree>
    <p:extLst>
      <p:ext uri="{BB962C8B-B14F-4D97-AF65-F5344CB8AC3E}">
        <p14:creationId xmlns:p14="http://schemas.microsoft.com/office/powerpoint/2010/main" val="3209410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52048237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4246014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9997508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79746010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31321212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74815928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575605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00013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5847608" cy="6858000"/>
          </a:xfrm>
          <a:prstGeom prst="rect">
            <a:avLst/>
          </a:prstGeom>
        </p:spPr>
      </p:pic>
      <p:sp>
        <p:nvSpPr>
          <p:cNvPr id="9" name="Rectangle 8"/>
          <p:cNvSpPr/>
          <p:nvPr userDrawn="1"/>
        </p:nvSpPr>
        <p:spPr bwMode="auto">
          <a:xfrm>
            <a:off x="4795459" y="0"/>
            <a:ext cx="1972113" cy="6858000"/>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647788" y="1008336"/>
            <a:ext cx="6283624" cy="5199945"/>
          </a:xfrm>
        </p:spPr>
        <p:txBody>
          <a:bodyPr/>
          <a:lstStyle>
            <a:lvl1pPr marL="0" indent="0">
              <a:lnSpc>
                <a:spcPts val="3333"/>
              </a:lnSpc>
              <a:spcBef>
                <a:spcPts val="3529"/>
              </a:spcBef>
              <a:buNone/>
              <a:defRPr sz="2941" baseline="0">
                <a:solidFill>
                  <a:schemeClr val="tx2"/>
                </a:solidFill>
                <a:latin typeface="+mj-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Tree>
    <p:extLst>
      <p:ext uri="{BB962C8B-B14F-4D97-AF65-F5344CB8AC3E}">
        <p14:creationId xmlns:p14="http://schemas.microsoft.com/office/powerpoint/2010/main" val="259913927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195955148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01477754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6660980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5403527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03992154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114473064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09806493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6309173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4474801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19378802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146005912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100714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216766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58875921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326210745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78819591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620965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622975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lvl1pPr marL="0" indent="0">
              <a:buNone/>
              <a:defRPr>
                <a:solidFill>
                  <a:schemeClr val="bg1"/>
                </a:solidFill>
              </a:defRPr>
            </a:lvl1pPr>
          </a:lstStyle>
          <a:p>
            <a:r>
              <a:rPr lang="en-US" dirty="0"/>
              <a:t>Click icon to add picture</a:t>
            </a:r>
          </a:p>
        </p:txBody>
      </p:sp>
      <p:sp>
        <p:nvSpPr>
          <p:cNvPr id="3" name="Text Placeholder 2"/>
          <p:cNvSpPr>
            <a:spLocks noGrp="1"/>
          </p:cNvSpPr>
          <p:nvPr>
            <p:ph type="body" sz="quarter" idx="11"/>
          </p:nvPr>
        </p:nvSpPr>
        <p:spPr>
          <a:xfrm>
            <a:off x="269239" y="1187620"/>
            <a:ext cx="4482124" cy="4482760"/>
          </a:xfrm>
          <a:prstGeom prst="rect">
            <a:avLst/>
          </a:prstGeom>
          <a:solidFill>
            <a:schemeClr val="accent2">
              <a:alpha val="90588"/>
            </a:schemeClr>
          </a:solidFill>
        </p:spPr>
        <p:txBody>
          <a:bodyPr lIns="146304" tIns="91440" rIns="146304" bIns="91440">
            <a:noAutofit/>
          </a:bodyPr>
          <a:lstStyle>
            <a:lvl1pPr marL="0" indent="0" algn="l">
              <a:buNone/>
              <a:defRPr lang="en-US" sz="4705" kern="1200" spc="0" baseline="0" dirty="0" smtClean="0">
                <a:solidFill>
                  <a:schemeClr val="bg1"/>
                </a:solidFill>
                <a:latin typeface="+mj-lt"/>
                <a:ea typeface="+mn-ea"/>
                <a:cs typeface="+mn-cs"/>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r>
              <a:rPr dirty="0">
                <a:solidFill>
                  <a:srgbClr val="FFFFFF"/>
                </a:solidFill>
              </a:rPr>
              <a:t>Microsoft Confidential</a:t>
            </a:r>
          </a:p>
        </p:txBody>
      </p:sp>
      <p:sp>
        <p:nvSpPr>
          <p:cNvPr id="6"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83175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244546933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20300197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80000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706232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26609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02679803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00140940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00009720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42198295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9180998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61022696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45017696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1976616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72044566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29268136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99323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11/7/2016</a:t>
            </a:fld>
            <a:endParaRPr lang="en-US" sz="1400" dirty="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dirty="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07819939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88228094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97373442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297768674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233009636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17703347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8477603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8101725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6560756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75170308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47926445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41851653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772954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358582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5880"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1146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30360758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4104930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499348"/>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68041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83370571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36772691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1663938"/>
            <a:ext cx="10757098"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3696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90569453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0795895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8" y="2084173"/>
            <a:ext cx="11653523" cy="4003177"/>
          </a:xfrm>
        </p:spPr>
        <p:txBody>
          <a:bodyPr/>
          <a:lstStyle>
            <a:lvl1pPr marL="228766" indent="-228766">
              <a:spcBef>
                <a:spcPts val="1176"/>
              </a:spcBef>
              <a:defRPr sz="2549">
                <a:solidFill>
                  <a:schemeClr val="tx1"/>
                </a:solidFill>
                <a:latin typeface="+mn-lt"/>
              </a:defRPr>
            </a:lvl1pPr>
            <a:lvl2pPr marL="676959" indent="-228766">
              <a:spcBef>
                <a:spcPts val="1176"/>
              </a:spcBef>
              <a:buSzPct val="100000"/>
              <a:buFont typeface="Segoe UI" pitchFamily="34" charset="0"/>
              <a:buChar char="‐"/>
              <a:defRPr>
                <a:solidFill>
                  <a:schemeClr val="tx1"/>
                </a:solidFill>
              </a:defRPr>
            </a:lvl2pPr>
            <a:lvl3pPr marL="1125152" indent="-228766">
              <a:spcBef>
                <a:spcPts val="1176"/>
              </a:spcBef>
              <a:buFont typeface="Wingdings" pitchFamily="2" charset="2"/>
              <a:buChar char="§"/>
              <a:defRPr>
                <a:solidFill>
                  <a:schemeClr val="tx1"/>
                </a:solidFill>
              </a:defRPr>
            </a:lvl3pPr>
            <a:lvl4pPr marL="1568676" indent="-336145">
              <a:spcBef>
                <a:spcPts val="1176"/>
              </a:spcBef>
              <a:buFont typeface="+mj-lt"/>
              <a:buAutoNum type="arabicPeriod"/>
              <a:defRPr>
                <a:solidFill>
                  <a:schemeClr val="tx1"/>
                </a:solidFill>
              </a:defRPr>
            </a:lvl4pPr>
            <a:lvl5pPr marL="1907933" indent="-336145">
              <a:spcBef>
                <a:spcPts val="1176"/>
              </a:spcBef>
              <a:buFont typeface="+mj-lt"/>
              <a:buAutoNum type="alphaLcParenR"/>
              <a:defRPr>
                <a:solidFill>
                  <a:schemeClr val="tx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781705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413633083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5187950"/>
          </a:xfrm>
        </p:spPr>
        <p:txBody>
          <a:bodyPr/>
          <a:lstStyle>
            <a:lvl1pPr>
              <a:defRPr/>
            </a:lvl1pPr>
          </a:lstStyle>
          <a:p>
            <a:r>
              <a:rPr lang="en-US" dirty="0"/>
              <a:t>Screen shot or image here</a:t>
            </a:r>
          </a:p>
        </p:txBody>
      </p:sp>
    </p:spTree>
    <p:extLst>
      <p:ext uri="{BB962C8B-B14F-4D97-AF65-F5344CB8AC3E}">
        <p14:creationId xmlns:p14="http://schemas.microsoft.com/office/powerpoint/2010/main" val="164149355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Text Placeholder 3"/>
          <p:cNvSpPr>
            <a:spLocks noGrp="1"/>
          </p:cNvSpPr>
          <p:nvPr>
            <p:ph type="body" sz="quarter" idx="10" hasCustomPrompt="1"/>
          </p:nvPr>
        </p:nvSpPr>
        <p:spPr>
          <a:xfrm>
            <a:off x="269241" y="1350546"/>
            <a:ext cx="6918212" cy="5189047"/>
          </a:xfrm>
          <a:solidFill>
            <a:schemeClr val="bg2"/>
          </a:solidFill>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08089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3922505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653047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F800D12-ABB5-47F8-A0E8-1F63480820D4}" type="datetimeFigureOut">
              <a:rPr lang="en-GB" smtClean="0"/>
              <a:t>07/11/2016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40671760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4116117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79030363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424825571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19296200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513431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93639758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95966573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56792821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303332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442604967"/>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tx1"/>
                </a:solidFill>
              </a:defRPr>
            </a:lvl1pPr>
          </a:lstStyle>
          <a:p>
            <a:r>
              <a:rPr dirty="0">
                <a:solidFill>
                  <a:srgbClr val="000000"/>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tx1"/>
                </a:solidFill>
              </a:defRPr>
            </a:lvl1pPr>
          </a:lstStyle>
          <a:p>
            <a:fld id="{27258FFF-F925-446B-8502-81C933981705}" type="slidenum">
              <a:rPr smtClean="0">
                <a:solidFill>
                  <a:srgbClr val="000000"/>
                </a:solidFill>
              </a:rPr>
              <a:pPr/>
              <a:t>‹#›</a:t>
            </a:fld>
            <a:endParaRPr dirty="0">
              <a:solidFill>
                <a:srgbClr val="000000"/>
              </a:solidFill>
            </a:endParaRPr>
          </a:p>
        </p:txBody>
      </p:sp>
    </p:spTree>
    <p:extLst>
      <p:ext uri="{BB962C8B-B14F-4D97-AF65-F5344CB8AC3E}">
        <p14:creationId xmlns:p14="http://schemas.microsoft.com/office/powerpoint/2010/main" val="603934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009910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425155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3824" t="16683"/>
          <a:stretch/>
        </p:blipFill>
        <p:spPr>
          <a:xfrm>
            <a:off x="0" y="0"/>
            <a:ext cx="12192000" cy="6858001"/>
          </a:xfrm>
          <a:prstGeom prst="rect">
            <a:avLst/>
          </a:prstGeom>
        </p:spPr>
      </p:pic>
      <p:sp>
        <p:nvSpPr>
          <p:cNvPr id="18" name="Rectangle 17"/>
          <p:cNvSpPr/>
          <p:nvPr/>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4"/>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3405" y="473036"/>
            <a:ext cx="1522404" cy="326167"/>
          </a:xfrm>
          <a:prstGeom prst="rect">
            <a:avLst/>
          </a:prstGeom>
        </p:spPr>
      </p:pic>
    </p:spTree>
    <p:extLst>
      <p:ext uri="{BB962C8B-B14F-4D97-AF65-F5344CB8AC3E}">
        <p14:creationId xmlns:p14="http://schemas.microsoft.com/office/powerpoint/2010/main" val="32022660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5" y="-1221421"/>
            <a:ext cx="12176805" cy="8112776"/>
          </a:xfrm>
          <a:prstGeom prst="rect">
            <a:avLst/>
          </a:prstGeom>
        </p:spPr>
      </p:pic>
      <p:sp>
        <p:nvSpPr>
          <p:cNvPr id="6" name="Rectangle 5"/>
          <p:cNvSpPr/>
          <p:nvPr/>
        </p:nvSpPr>
        <p:spPr bwMode="auto">
          <a:xfrm>
            <a:off x="4751363" y="1186356"/>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1787" y="3877277"/>
            <a:ext cx="71709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15986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052" t="19585" r="678" b="1967"/>
          <a:stretch/>
        </p:blipFill>
        <p:spPr>
          <a:xfrm flipH="1">
            <a:off x="-1" y="0"/>
            <a:ext cx="12191999" cy="6848462"/>
          </a:xfrm>
          <a:prstGeom prst="rect">
            <a:avLst/>
          </a:prstGeom>
        </p:spPr>
      </p:pic>
      <p:sp>
        <p:nvSpPr>
          <p:cNvPr id="6" name="Rectangle 5"/>
          <p:cNvSpPr/>
          <p:nvPr/>
        </p:nvSpPr>
        <p:spPr bwMode="auto">
          <a:xfrm>
            <a:off x="4770437" y="1453414"/>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70437" y="1453414"/>
            <a:ext cx="7171398" cy="4484025"/>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21675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0129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6071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rgbClr val="61ADD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61282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9235407"/>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solidFill>
                  <a:srgbClr val="0072C6"/>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255411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5"/>
            <a:ext cx="5378548" cy="2528826"/>
          </a:xfrm>
        </p:spPr>
        <p:txBody>
          <a:bodyPr/>
          <a:lstStyle>
            <a:lvl1pPr marL="0" indent="0">
              <a:buNone/>
              <a:defRPr>
                <a:solidFill>
                  <a:srgbClr val="3999C6"/>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96476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57054"/>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graphicFrame>
        <p:nvGraphicFramePr>
          <p:cNvPr id="5" name="Object 4"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5262480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291026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843810"/>
          </a:xfrm>
        </p:spPr>
        <p:txBody>
          <a:bodyPr wrap="square">
            <a:spAutoFit/>
          </a:bodyPr>
          <a:lstStyle>
            <a:lvl1pPr marL="0" indent="0">
              <a:spcBef>
                <a:spcPts val="1200"/>
              </a:spcBef>
              <a:buClr>
                <a:schemeClr val="tx1"/>
              </a:buClr>
              <a:buFont typeface="Wingdings" pitchFamily="2" charset="2"/>
              <a:buNone/>
              <a:defRPr sz="3137">
                <a:solidFill>
                  <a:srgbClr val="0072C6"/>
                </a:solidFill>
              </a:defRPr>
            </a:lvl1pPr>
            <a:lvl2pPr marL="0" indent="0">
              <a:buNone/>
              <a:defRPr sz="1765"/>
            </a:lvl2pPr>
            <a:lvl3pPr marL="227209" indent="0">
              <a:buNone/>
              <a:tabLst/>
              <a:defRPr sz="1765"/>
            </a:lvl3pPr>
            <a:lvl4pPr marL="451306" indent="0">
              <a:buNone/>
              <a:defRPr sz="1765"/>
            </a:lvl4pPr>
            <a:lvl5pPr marL="672290" indent="0">
              <a:buNone/>
              <a:tabLst/>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843810"/>
          </a:xfrm>
        </p:spPr>
        <p:txBody>
          <a:bodyPr wrap="square">
            <a:spAutoFit/>
          </a:bodyPr>
          <a:lstStyle>
            <a:lvl1pPr marL="0" indent="0">
              <a:spcBef>
                <a:spcPts val="1200"/>
              </a:spcBef>
              <a:buClr>
                <a:schemeClr val="tx1"/>
              </a:buClr>
              <a:buFont typeface="Wingdings" pitchFamily="2" charset="2"/>
              <a:buNone/>
              <a:defRPr sz="3137">
                <a:solidFill>
                  <a:srgbClr val="0072C6"/>
                </a:solidFill>
              </a:defRPr>
            </a:lvl1pPr>
            <a:lvl2pPr marL="0" indent="0">
              <a:buNone/>
              <a:defRPr sz="1765"/>
            </a:lvl2pPr>
            <a:lvl3pPr marL="227209" indent="0">
              <a:buNone/>
              <a:tabLst/>
              <a:defRPr sz="1765"/>
            </a:lvl3pPr>
            <a:lvl4pPr marL="451306" indent="0">
              <a:buNone/>
              <a:defRPr sz="1765"/>
            </a:lvl4pPr>
            <a:lvl5pPr marL="672290" indent="0">
              <a:buNone/>
              <a:tabLst/>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81727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700345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217060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635028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Object 2"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94"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66590016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49525259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11958971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05081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42035800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701713268"/>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312922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9301356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176802"/>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594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3230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26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aphicFrame>
        <p:nvGraphicFramePr>
          <p:cNvPr id="6" name="Object 5"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18"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Rectangle 6"/>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4577584"/>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7573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14_Title Slide 4">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88952" cy="6858000"/>
          </a:xfrm>
          <a:prstGeom prst="rect">
            <a:avLst/>
          </a:prstGeom>
          <a:noFill/>
          <a:ln>
            <a:noFill/>
          </a:ln>
        </p:spPr>
      </p:pic>
      <p:graphicFrame>
        <p:nvGraphicFramePr>
          <p:cNvPr id="2" name="Object 1"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4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Rectangle 8"/>
          <p:cNvSpPr/>
          <p:nvPr/>
        </p:nvSpPr>
        <p:spPr bwMode="auto">
          <a:xfrm>
            <a:off x="272353" y="291072"/>
            <a:ext cx="6271860" cy="6275863"/>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p:cNvSpPr>
            <a:spLocks noGrp="1"/>
          </p:cNvSpPr>
          <p:nvPr>
            <p:ph type="ctrTitle" hasCustomPrompt="1"/>
          </p:nvPr>
        </p:nvSpPr>
        <p:spPr>
          <a:xfrm>
            <a:off x="319603" y="1643918"/>
            <a:ext cx="5378548" cy="879910"/>
          </a:xfrm>
          <a:prstGeom prst="rect">
            <a:avLst/>
          </a:prstGeom>
        </p:spPr>
        <p:txBody>
          <a:bodyPr lIns="91440" rIns="91440"/>
          <a:lstStyle>
            <a:lvl1pPr>
              <a:defRPr sz="4997" baseline="0">
                <a:solidFill>
                  <a:schemeClr val="bg1"/>
                </a:solidFill>
              </a:defRPr>
            </a:lvl1pPr>
          </a:lstStyle>
          <a:p>
            <a:r>
              <a:rPr lang="en-US" dirty="0"/>
              <a:t>Headline here, second line here</a:t>
            </a:r>
          </a:p>
        </p:txBody>
      </p:sp>
      <p:sp>
        <p:nvSpPr>
          <p:cNvPr id="11" name="Subtitle 2"/>
          <p:cNvSpPr>
            <a:spLocks noGrp="1"/>
          </p:cNvSpPr>
          <p:nvPr>
            <p:ph type="subTitle" idx="1" hasCustomPrompt="1"/>
          </p:nvPr>
        </p:nvSpPr>
        <p:spPr>
          <a:xfrm>
            <a:off x="319662" y="4353453"/>
            <a:ext cx="5378486" cy="851515"/>
          </a:xfrm>
          <a:prstGeom prst="rect">
            <a:avLst/>
          </a:prstGeom>
        </p:spPr>
        <p:txBody>
          <a:bodyPr lIns="91440" rIns="91440"/>
          <a:lstStyle>
            <a:lvl1pPr marL="0" indent="0" algn="l">
              <a:lnSpc>
                <a:spcPts val="2595"/>
              </a:lnSpc>
              <a:buNone/>
              <a:defRPr sz="2115">
                <a:solidFill>
                  <a:schemeClr val="bg1"/>
                </a:solidFill>
                <a:latin typeface="+mj-lt"/>
              </a:defRPr>
            </a:lvl1pPr>
            <a:lvl2pPr marL="439279" indent="0" algn="ctr">
              <a:buNone/>
              <a:defRPr>
                <a:solidFill>
                  <a:schemeClr val="tx1">
                    <a:tint val="75000"/>
                  </a:schemeClr>
                </a:solidFill>
              </a:defRPr>
            </a:lvl2pPr>
            <a:lvl3pPr marL="878559" indent="0" algn="ctr">
              <a:buNone/>
              <a:defRPr>
                <a:solidFill>
                  <a:schemeClr val="tx1">
                    <a:tint val="75000"/>
                  </a:schemeClr>
                </a:solidFill>
              </a:defRPr>
            </a:lvl3pPr>
            <a:lvl4pPr marL="1317838" indent="0" algn="ctr">
              <a:buNone/>
              <a:defRPr>
                <a:solidFill>
                  <a:schemeClr val="tx1">
                    <a:tint val="75000"/>
                  </a:schemeClr>
                </a:solidFill>
              </a:defRPr>
            </a:lvl4pPr>
            <a:lvl5pPr marL="1757118" indent="0" algn="ctr">
              <a:buNone/>
              <a:defRPr>
                <a:solidFill>
                  <a:schemeClr val="tx1">
                    <a:tint val="75000"/>
                  </a:schemeClr>
                </a:solidFill>
              </a:defRPr>
            </a:lvl5pPr>
            <a:lvl6pPr marL="2196396" indent="0" algn="ctr">
              <a:buNone/>
              <a:defRPr>
                <a:solidFill>
                  <a:schemeClr val="tx1">
                    <a:tint val="75000"/>
                  </a:schemeClr>
                </a:solidFill>
              </a:defRPr>
            </a:lvl6pPr>
            <a:lvl7pPr marL="2635676" indent="0" algn="ctr">
              <a:buNone/>
              <a:defRPr>
                <a:solidFill>
                  <a:schemeClr val="tx1">
                    <a:tint val="75000"/>
                  </a:schemeClr>
                </a:solidFill>
              </a:defRPr>
            </a:lvl7pPr>
            <a:lvl8pPr marL="3074955" indent="0" algn="ctr">
              <a:buNone/>
              <a:defRPr>
                <a:solidFill>
                  <a:schemeClr val="tx1">
                    <a:tint val="75000"/>
                  </a:schemeClr>
                </a:solidFill>
              </a:defRPr>
            </a:lvl8pPr>
            <a:lvl9pPr marL="3514234" indent="0" algn="ctr">
              <a:buNone/>
              <a:defRPr>
                <a:solidFill>
                  <a:schemeClr val="tx1">
                    <a:tint val="75000"/>
                  </a:schemeClr>
                </a:solidFill>
              </a:defRPr>
            </a:lvl9pPr>
          </a:lstStyle>
          <a:p>
            <a:r>
              <a:rPr lang="en-US" dirty="0"/>
              <a:t>Speaker Name</a:t>
            </a:r>
            <a:br>
              <a:rPr lang="en-US" dirty="0"/>
            </a:br>
            <a:r>
              <a:rPr lang="en-US" dirty="0"/>
              <a:t>Date</a:t>
            </a:r>
          </a:p>
        </p:txBody>
      </p:sp>
      <p:pic>
        <p:nvPicPr>
          <p:cNvPr id="13" name="Picture 12"/>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4" name="Text Placeholder 7"/>
          <p:cNvSpPr>
            <a:spLocks noGrp="1"/>
          </p:cNvSpPr>
          <p:nvPr>
            <p:ph type="body" sz="quarter" idx="10" hasCustomPrompt="1"/>
          </p:nvPr>
        </p:nvSpPr>
        <p:spPr>
          <a:xfrm>
            <a:off x="322714" y="3212583"/>
            <a:ext cx="5392555" cy="557332"/>
          </a:xfrm>
          <a:prstGeom prst="rect">
            <a:avLst/>
          </a:prstGeom>
        </p:spPr>
        <p:txBody>
          <a:bodyPr lIns="91440" rIns="91440"/>
          <a:lstStyle>
            <a:lvl1pPr marL="0" indent="0">
              <a:buNone/>
              <a:defRPr sz="2691" baseline="0">
                <a:solidFill>
                  <a:schemeClr val="bg1"/>
                </a:solidFill>
                <a:latin typeface="+mj-lt"/>
              </a:defRPr>
            </a:lvl1pPr>
            <a:lvl2pPr marL="329459" indent="0">
              <a:buNone/>
              <a:defRPr sz="1536">
                <a:solidFill>
                  <a:schemeClr val="bg1"/>
                </a:solidFill>
                <a:latin typeface="+mj-lt"/>
              </a:defRPr>
            </a:lvl2pPr>
            <a:lvl3pPr marL="549099" indent="0">
              <a:buNone/>
              <a:defRPr sz="1344">
                <a:solidFill>
                  <a:schemeClr val="bg1"/>
                </a:solidFill>
                <a:latin typeface="+mj-lt"/>
              </a:defRPr>
            </a:lvl3pPr>
            <a:lvl4pPr marL="768739" indent="0">
              <a:buNone/>
              <a:defRPr sz="1152">
                <a:solidFill>
                  <a:schemeClr val="bg1"/>
                </a:solidFill>
                <a:latin typeface="+mj-lt"/>
              </a:defRPr>
            </a:lvl4pPr>
            <a:lvl5pPr marL="988379" indent="0">
              <a:buNone/>
              <a:defRPr sz="1152">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715047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85617796"/>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15_Title Slide 4">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6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0" y="0"/>
            <a:ext cx="12188952" cy="6858000"/>
          </a:xfrm>
          <a:prstGeom prst="rect">
            <a:avLst/>
          </a:prstGeom>
          <a:noFill/>
          <a:ln>
            <a:noFill/>
          </a:ln>
        </p:spPr>
      </p:pic>
    </p:spTree>
    <p:extLst>
      <p:ext uri="{BB962C8B-B14F-4D97-AF65-F5344CB8AC3E}">
        <p14:creationId xmlns:p14="http://schemas.microsoft.com/office/powerpoint/2010/main" val="3208621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
        <p:nvSpPr>
          <p:cNvPr id="7"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460738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544789"/>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6" name="Picture 5"/>
          <p:cNvPicPr>
            <a:picLocks noChangeAspect="1"/>
          </p:cNvPicPr>
          <p:nvPr userDrawn="1"/>
        </p:nvPicPr>
        <p:blipFill>
          <a:blip r:embed="rId2"/>
          <a:stretch>
            <a:fillRect/>
          </a:stretch>
        </p:blipFill>
        <p:spPr>
          <a:xfrm>
            <a:off x="450203" y="3083652"/>
            <a:ext cx="3227129" cy="692057"/>
          </a:xfrm>
          <a:prstGeom prst="rect">
            <a:avLst/>
          </a:prstGeom>
        </p:spPr>
      </p:pic>
      <p:sp>
        <p:nvSpPr>
          <p:cNvPr id="7"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45874465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1"/>
            <a:ext cx="12192000" cy="724246"/>
          </a:xfrm>
        </p:spPr>
        <p:txBody>
          <a:bodyPr/>
          <a:lstStyle>
            <a:lvl1pPr marL="0" indent="0">
              <a:buNone/>
              <a:defRPr/>
            </a:lvl1pPr>
          </a:lstStyle>
          <a:p>
            <a:endParaRPr lang="en-US" dirty="0"/>
          </a:p>
        </p:txBody>
      </p:sp>
      <p:sp>
        <p:nvSpPr>
          <p:cNvPr id="5" name="Title 4"/>
          <p:cNvSpPr>
            <a:spLocks noGrp="1"/>
          </p:cNvSpPr>
          <p:nvPr>
            <p:ph type="title"/>
          </p:nvPr>
        </p:nvSpPr>
        <p:spPr>
          <a:xfrm>
            <a:off x="268927" y="301607"/>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77819424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5">
          <p15:clr>
            <a:srgbClr val="C35E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 y="1"/>
            <a:ext cx="12192000" cy="724246"/>
          </a:xfrm>
        </p:spPr>
        <p:txBody>
          <a:bodyPr/>
          <a:lstStyle/>
          <a:p>
            <a:endParaRPr lang="en-US" dirty="0"/>
          </a:p>
        </p:txBody>
      </p:sp>
      <p:sp>
        <p:nvSpPr>
          <p:cNvPr id="2" name="Title 1"/>
          <p:cNvSpPr>
            <a:spLocks noGrp="1"/>
          </p:cNvSpPr>
          <p:nvPr>
            <p:ph type="title"/>
          </p:nvPr>
        </p:nvSpPr>
        <p:spPr>
          <a:xfrm>
            <a:off x="268929" y="1187620"/>
            <a:ext cx="4482436" cy="4482760"/>
          </a:xfrm>
        </p:spPr>
        <p:txBody>
          <a:bodyPr/>
          <a:lstStyle>
            <a:lvl1pPr>
              <a:defRPr sz="4706"/>
            </a:lvl1pPr>
          </a:lstStyle>
          <a:p>
            <a:r>
              <a:rPr lang="en-US" dirty="0"/>
              <a:t>Click to edit Master title style</a:t>
            </a:r>
          </a:p>
        </p:txBody>
      </p:sp>
    </p:spTree>
    <p:extLst>
      <p:ext uri="{BB962C8B-B14F-4D97-AF65-F5344CB8AC3E}">
        <p14:creationId xmlns:p14="http://schemas.microsoft.com/office/powerpoint/2010/main" val="174096492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52502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244900620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5" y="1725532"/>
            <a:ext cx="3406433"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079917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51" y="4056272"/>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6"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7"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501"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51"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4"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5"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7"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2729731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36240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1"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2546473"/>
            <a:ext cx="7171398"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18760133"/>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7270206"/>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2546473"/>
            <a:ext cx="7171398"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047232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0063547"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53227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42" y="1663915"/>
            <a:ext cx="8964248" cy="832882"/>
          </a:xfrm>
        </p:spPr>
        <p:txBody>
          <a:bodyPr/>
          <a:lstStyle>
            <a:lvl1pPr marL="0" indent="0">
              <a:buNone/>
              <a:defRPr sz="4706"/>
            </a:lvl1pPr>
            <a:lvl2pPr>
              <a:defRPr sz="3530"/>
            </a:lvl2pPr>
            <a:lvl3pPr>
              <a:defRPr sz="3530"/>
            </a:lvl3pPr>
            <a:lvl4pPr>
              <a:defRPr sz="3530"/>
            </a:lvl4pPr>
            <a:lvl5pPr>
              <a:defRPr sz="3530"/>
            </a:lvl5pPr>
          </a:lstStyle>
          <a:p>
            <a:pPr lvl="0"/>
            <a:r>
              <a:rPr lang="en-US" dirty="0"/>
              <a:t>Click to edit Master text styles</a:t>
            </a:r>
          </a:p>
        </p:txBody>
      </p:sp>
    </p:spTree>
    <p:extLst>
      <p:ext uri="{BB962C8B-B14F-4D97-AF65-F5344CB8AC3E}">
        <p14:creationId xmlns:p14="http://schemas.microsoft.com/office/powerpoint/2010/main" val="178912335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42" y="1663915"/>
            <a:ext cx="8964248" cy="832882"/>
          </a:xfrm>
        </p:spPr>
        <p:txBody>
          <a:bodyPr/>
          <a:lstStyle>
            <a:lvl1pPr marL="0" indent="0">
              <a:buNone/>
              <a:defRPr sz="4706"/>
            </a:lvl1pPr>
            <a:lvl2pPr>
              <a:defRPr sz="3530"/>
            </a:lvl2pPr>
            <a:lvl3pPr>
              <a:defRPr sz="3530"/>
            </a:lvl3pPr>
            <a:lvl4pPr>
              <a:defRPr sz="3530"/>
            </a:lvl4pPr>
            <a:lvl5pPr>
              <a:defRPr sz="3530"/>
            </a:lvl5pPr>
          </a:lstStyle>
          <a:p>
            <a:pPr lvl="0"/>
            <a:r>
              <a:rPr lang="en-US" dirty="0"/>
              <a:t>Click to edit Master text styles</a:t>
            </a:r>
          </a:p>
        </p:txBody>
      </p:sp>
    </p:spTree>
    <p:extLst>
      <p:ext uri="{BB962C8B-B14F-4D97-AF65-F5344CB8AC3E}">
        <p14:creationId xmlns:p14="http://schemas.microsoft.com/office/powerpoint/2010/main" val="682194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1" y="291102"/>
            <a:ext cx="8964560" cy="5379279"/>
          </a:xfrm>
        </p:spPr>
        <p:txBody>
          <a:bodyPr/>
          <a:lstStyle>
            <a:lvl1pPr>
              <a:defRPr sz="4706">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624249010"/>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97849679"/>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5"/>
            <a:ext cx="9860673" cy="1793881"/>
          </a:xfrm>
          <a:noFill/>
        </p:spPr>
        <p:txBody>
          <a:bodyPr lIns="182880" tIns="146304" rIns="182880" bIns="146304">
            <a:noAutofit/>
          </a:bodyPr>
          <a:lstStyle>
            <a:lvl1pPr marL="0" indent="0">
              <a:spcBef>
                <a:spcPts val="0"/>
              </a:spcBef>
              <a:buNone/>
              <a:defRPr sz="353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46364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841603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1873735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7185502"/>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03" indent="-284803">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68" indent="-275466">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70" indent="-28480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77" indent="-22410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83" indent="-22410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6584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28" indent="0">
              <a:buFontTx/>
              <a:buNone/>
              <a:defRPr sz="2353">
                <a:latin typeface="Segoe Pro Light"/>
              </a:defRPr>
            </a:lvl2pPr>
            <a:lvl3pPr marL="560213" indent="0">
              <a:buFontTx/>
              <a:buNone/>
              <a:defRPr sz="2353">
                <a:latin typeface="Segoe Pro Light"/>
              </a:defRPr>
            </a:lvl3pPr>
            <a:lvl4pPr marL="784297" indent="0">
              <a:buFontTx/>
              <a:buNone/>
              <a:defRPr sz="2353">
                <a:latin typeface="Segoe Pro Light"/>
              </a:defRPr>
            </a:lvl4pPr>
            <a:lvl5pPr marL="1008381"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80" y="4056272"/>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6"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7"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1"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80"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4"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5"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7"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296550335"/>
      </p:ext>
    </p:extLst>
  </p:cSld>
  <p:clrMapOvr>
    <a:overrideClrMapping bg1="lt1" tx1="dk1" bg2="lt2" tx2="dk2" accent1="accent1" accent2="accent2" accent3="accent3" accent4="accent4" accent5="accent5" accent6="accent6" hlink="hlink" folHlink="folHlink"/>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9192725"/>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21897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25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1289155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419234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
        <p:nvSpPr>
          <p:cNvPr id="3" name="Content Placeholder 2"/>
          <p:cNvSpPr>
            <a:spLocks noGrp="1"/>
          </p:cNvSpPr>
          <p:nvPr>
            <p:ph sz="quarter" idx="13"/>
          </p:nvPr>
        </p:nvSpPr>
        <p:spPr>
          <a:xfrm>
            <a:off x="1795463" y="863600"/>
            <a:ext cx="9144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8224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467804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F800D12-ABB5-47F8-A0E8-1F63480820D4}" type="datetimeFigureOut">
              <a:rPr lang="en-GB" smtClean="0"/>
              <a:t>07/11/2016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14858293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09303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2925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90147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806027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90373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90888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330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64228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5834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51365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F800D12-ABB5-47F8-A0E8-1F63480820D4}" type="datetimeFigureOut">
              <a:rPr lang="en-GB" smtClean="0"/>
              <a:t>07/11/2016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40299094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626521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0757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7718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046771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011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711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018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737751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34411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4250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BF800D12-ABB5-47F8-A0E8-1F63480820D4}" type="datetimeFigureOut">
              <a:rPr lang="en-GB" smtClean="0"/>
              <a:t>07/11/2016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33143220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50748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391864298"/>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7805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1460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6232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89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0404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58734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2342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8563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BF800D12-ABB5-47F8-A0E8-1F63480820D4}" type="datetimeFigureOut">
              <a:rPr lang="en-GB" smtClean="0"/>
              <a:t>07/11/2016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22248618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11781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8108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3649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6518842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1613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087958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343242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9C43596-CB4C-42EF-9E5C-722AE2DED2C5}"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00194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BC58D8E-33A9-4E61-9026-A198F30C4E49}"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9655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1DD0B4E-B07F-4346-94CA-45B42C965695}"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711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800D12-ABB5-47F8-A0E8-1F63480820D4}" type="datetimeFigureOut">
              <a:rPr lang="en-GB" smtClean="0"/>
              <a:t>07/11/2016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24330983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5BA25D-18DC-4D76-B989-5F4604E139FB}"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24694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211715-F9CF-480B-BC62-007376F02C31}"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9435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DE6D3CE-7D5A-4C83-8DAE-FF783D944AE3}"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75810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D471C96-3E62-4E82-9B76-1D083BEDFE83}"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982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21F1E6F-A75B-4BE8-BA74-45C5BA1890EA}"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3580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01D2AEE-E117-48C5-9F04-3B2682C8C2C5}"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6181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7509E93-4692-43D2-AAD1-357E16992A6C}"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33692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2220D85-6920-4131-8068-149CED3F59C7}"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51164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90177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26975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800D12-ABB5-47F8-A0E8-1F63480820D4}" type="datetimeFigureOut">
              <a:rPr lang="en-GB" smtClean="0"/>
              <a:t>07/11/2016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33632635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4148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1249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02046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89552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5275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3980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1795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7937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87946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9951075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800D12-ABB5-47F8-A0E8-1F63480820D4}" type="datetimeFigureOut">
              <a:rPr lang="en-GB" smtClean="0"/>
              <a:t>07/11/2016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12348581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25171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01754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8446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79319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697969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080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37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771046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272719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2933219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9" Type="http://schemas.openxmlformats.org/officeDocument/2006/relationships/image" Target="../media/image38.emf"/><Relationship Id="rId3" Type="http://schemas.openxmlformats.org/officeDocument/2006/relationships/slideLayout" Target="../slideLayouts/slideLayout213.xml"/><Relationship Id="rId21" Type="http://schemas.openxmlformats.org/officeDocument/2006/relationships/slideLayout" Target="../slideLayouts/slideLayout231.xml"/><Relationship Id="rId34" Type="http://schemas.openxmlformats.org/officeDocument/2006/relationships/theme" Target="../theme/theme10.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33" Type="http://schemas.openxmlformats.org/officeDocument/2006/relationships/slideLayout" Target="../slideLayouts/slideLayout243.xml"/><Relationship Id="rId38" Type="http://schemas.openxmlformats.org/officeDocument/2006/relationships/oleObject" Target="../embeddings/oleObject1.bin"/><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slideLayout" Target="../slideLayouts/slideLayout239.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slideLayout" Target="../slideLayouts/slideLayout242.xml"/><Relationship Id="rId37" Type="http://schemas.openxmlformats.org/officeDocument/2006/relationships/image" Target="../media/image39.png"/><Relationship Id="rId40" Type="http://schemas.openxmlformats.org/officeDocument/2006/relationships/image" Target="../media/image3.png"/><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36" Type="http://schemas.openxmlformats.org/officeDocument/2006/relationships/tags" Target="../tags/tag1.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31" Type="http://schemas.openxmlformats.org/officeDocument/2006/relationships/slideLayout" Target="../slideLayouts/slideLayout241.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 Id="rId35" Type="http://schemas.openxmlformats.org/officeDocument/2006/relationships/vmlDrawing" Target="../drawings/vmlDrawing1.v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theme" Target="../theme/theme11.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image" Target="../media/image3.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6" Type="http://schemas.openxmlformats.org/officeDocument/2006/relationships/theme" Target="../theme/theme4.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5.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theme" Target="../theme/theme6.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image" Target="../media/image3.png"/><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theme" Target="../theme/theme7.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theme" Target="../theme/theme8.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9" Type="http://schemas.openxmlformats.org/officeDocument/2006/relationships/slideLayout" Target="../slideLayouts/slideLayout200.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34" Type="http://schemas.openxmlformats.org/officeDocument/2006/relationships/slideLayout" Target="../slideLayouts/slideLayout195.xml"/><Relationship Id="rId42" Type="http://schemas.openxmlformats.org/officeDocument/2006/relationships/slideLayout" Target="../slideLayouts/slideLayout203.xml"/><Relationship Id="rId47" Type="http://schemas.openxmlformats.org/officeDocument/2006/relationships/slideLayout" Target="../slideLayouts/slideLayout208.xml"/><Relationship Id="rId50" Type="http://schemas.openxmlformats.org/officeDocument/2006/relationships/theme" Target="../theme/theme9.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33" Type="http://schemas.openxmlformats.org/officeDocument/2006/relationships/slideLayout" Target="../slideLayouts/slideLayout194.xml"/><Relationship Id="rId38" Type="http://schemas.openxmlformats.org/officeDocument/2006/relationships/slideLayout" Target="../slideLayouts/slideLayout199.xml"/><Relationship Id="rId46" Type="http://schemas.openxmlformats.org/officeDocument/2006/relationships/slideLayout" Target="../slideLayouts/slideLayout207.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29" Type="http://schemas.openxmlformats.org/officeDocument/2006/relationships/slideLayout" Target="../slideLayouts/slideLayout190.xml"/><Relationship Id="rId41" Type="http://schemas.openxmlformats.org/officeDocument/2006/relationships/slideLayout" Target="../slideLayouts/slideLayout202.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32" Type="http://schemas.openxmlformats.org/officeDocument/2006/relationships/slideLayout" Target="../slideLayouts/slideLayout193.xml"/><Relationship Id="rId37" Type="http://schemas.openxmlformats.org/officeDocument/2006/relationships/slideLayout" Target="../slideLayouts/slideLayout198.xml"/><Relationship Id="rId40" Type="http://schemas.openxmlformats.org/officeDocument/2006/relationships/slideLayout" Target="../slideLayouts/slideLayout201.xml"/><Relationship Id="rId45" Type="http://schemas.openxmlformats.org/officeDocument/2006/relationships/slideLayout" Target="../slideLayouts/slideLayout206.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slideLayout" Target="../slideLayouts/slideLayout189.xml"/><Relationship Id="rId36" Type="http://schemas.openxmlformats.org/officeDocument/2006/relationships/slideLayout" Target="../slideLayouts/slideLayout197.xml"/><Relationship Id="rId49" Type="http://schemas.openxmlformats.org/officeDocument/2006/relationships/slideLayout" Target="../slideLayouts/slideLayout210.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31" Type="http://schemas.openxmlformats.org/officeDocument/2006/relationships/slideLayout" Target="../slideLayouts/slideLayout192.xml"/><Relationship Id="rId44" Type="http://schemas.openxmlformats.org/officeDocument/2006/relationships/slideLayout" Target="../slideLayouts/slideLayout205.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slideLayout" Target="../slideLayouts/slideLayout188.xml"/><Relationship Id="rId30" Type="http://schemas.openxmlformats.org/officeDocument/2006/relationships/slideLayout" Target="../slideLayouts/slideLayout191.xml"/><Relationship Id="rId35" Type="http://schemas.openxmlformats.org/officeDocument/2006/relationships/slideLayout" Target="../slideLayouts/slideLayout196.xml"/><Relationship Id="rId43" Type="http://schemas.openxmlformats.org/officeDocument/2006/relationships/slideLayout" Target="../slideLayouts/slideLayout204.xml"/><Relationship Id="rId48" Type="http://schemas.openxmlformats.org/officeDocument/2006/relationships/slideLayout" Target="../slideLayouts/slideLayout209.xml"/><Relationship Id="rId8" Type="http://schemas.openxmlformats.org/officeDocument/2006/relationships/slideLayout" Target="../slideLayouts/slideLayout1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800D12-ABB5-47F8-A0E8-1F63480820D4}" type="datetimeFigureOut">
              <a:rPr lang="en-GB" smtClean="0"/>
              <a:t>07/11/2016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40677-DF91-4E45-9941-F689FB7D3E8B}" type="slidenum">
              <a:rPr lang="en-GB" smtClean="0"/>
              <a:t>‹#›</a:t>
            </a:fld>
            <a:endParaRPr lang="en-GB"/>
          </a:p>
        </p:txBody>
      </p:sp>
    </p:spTree>
    <p:extLst>
      <p:ext uri="{BB962C8B-B14F-4D97-AF65-F5344CB8AC3E}">
        <p14:creationId xmlns:p14="http://schemas.microsoft.com/office/powerpoint/2010/main" val="981157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graphicFrame>
        <p:nvGraphicFramePr>
          <p:cNvPr id="6" name="Object 5" hidden="1"/>
          <p:cNvGraphicFramePr>
            <a:graphicFrameLocks noChangeAspect="1"/>
          </p:cNvGraphicFramePr>
          <p:nvPr>
            <p:custDataLst>
              <p:tags r:id="rId36"/>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46" name="think-cell Slide" r:id="rId38" imgW="270" imgH="270" progId="TCLayout.ActiveDocument.1">
                  <p:embed/>
                </p:oleObj>
              </mc:Choice>
              <mc:Fallback>
                <p:oleObj name="think-cell Slide" r:id="rId38" imgW="270" imgH="270" progId="TCLayout.ActiveDocument.1">
                  <p:embed/>
                  <p:pic>
                    <p:nvPicPr>
                      <p:cNvPr id="6" name="Object 5" hidden="1"/>
                      <p:cNvPicPr/>
                      <p:nvPr/>
                    </p:nvPicPr>
                    <p:blipFill>
                      <a:blip r:embed="rId39"/>
                      <a:stretch>
                        <a:fillRect/>
                      </a:stretch>
                    </p:blipFill>
                    <p:spPr>
                      <a:xfrm>
                        <a:off x="1557" y="1558"/>
                        <a:ext cx="1556" cy="1556"/>
                      </a:xfrm>
                      <a:prstGeom prst="rect">
                        <a:avLst/>
                      </a:prstGeom>
                    </p:spPr>
                  </p:pic>
                </p:oleObj>
              </mc:Fallback>
            </mc:AlternateContent>
          </a:graphicData>
        </a:graphic>
      </p:graphicFrame>
      <p:pic>
        <p:nvPicPr>
          <p:cNvPr id="7" name="Picture 6"/>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8617811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00" r:id="rId26"/>
    <p:sldLayoutId id="2147483901" r:id="rId27"/>
    <p:sldLayoutId id="2147483902" r:id="rId28"/>
    <p:sldLayoutId id="2147483903" r:id="rId29"/>
    <p:sldLayoutId id="2147483904" r:id="rId30"/>
    <p:sldLayoutId id="2147483905" r:id="rId31"/>
    <p:sldLayoutId id="2147483906" r:id="rId32"/>
    <p:sldLayoutId id="2147483907" r:id="rId33"/>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31" y="291106"/>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5" y="1189181"/>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734939" y="6677034"/>
            <a:ext cx="4720568" cy="196836"/>
          </a:xfrm>
          <a:prstGeom prst="rect">
            <a:avLst/>
          </a:prstGeom>
          <a:noFill/>
        </p:spPr>
        <p:txBody>
          <a:bodyPr wrap="square" lIns="179284" tIns="143429" rIns="179284" bIns="143429" rtlCol="0" anchor="ctr">
            <a:noAutofit/>
          </a:bodyPr>
          <a:lstStyle/>
          <a:p>
            <a:pPr algn="ctr">
              <a:lnSpc>
                <a:spcPct val="90000"/>
              </a:lnSpc>
              <a:spcAft>
                <a:spcPts val="588"/>
              </a:spcAft>
            </a:pPr>
            <a:r>
              <a:rPr lang="en-US" sz="1079"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4243717525"/>
      </p:ext>
    </p:extLst>
  </p:cSld>
  <p:clrMap bg1="dk1" tx1="lt1" bg2="dk2" tx2="lt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 id="2147483927" r:id="rId19"/>
    <p:sldLayoutId id="2147483928" r:id="rId20"/>
    <p:sldLayoutId id="2147483929" r:id="rId21"/>
    <p:sldLayoutId id="2147483930" r:id="rId22"/>
  </p:sldLayoutIdLst>
  <p:transition>
    <p:fade/>
  </p:transition>
  <p:txStyles>
    <p:titleStyle>
      <a:lvl1pPr algn="l" defTabSz="914408" rtl="0" eaLnBrk="1" latinLnBrk="0" hangingPunct="1">
        <a:lnSpc>
          <a:spcPct val="90000"/>
        </a:lnSpc>
        <a:spcBef>
          <a:spcPct val="0"/>
        </a:spcBef>
        <a:buNone/>
        <a:defRPr lang="en-US" sz="5294" b="0" kern="1200" cap="none" spc="-99"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18" marR="0" indent="-23655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4"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81"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88"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0267701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24956149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26808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CE683F8-6007-4F0B-9E2F-C943ACD476D1}"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2115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73115828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10481384"/>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623344364"/>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 id="2147483814" r:id="rId37"/>
    <p:sldLayoutId id="2147483815" r:id="rId38"/>
    <p:sldLayoutId id="2147483816" r:id="rId3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1953811447"/>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51" r:id="rId31"/>
    <p:sldLayoutId id="2147483852" r:id="rId32"/>
    <p:sldLayoutId id="2147483854" r:id="rId33"/>
    <p:sldLayoutId id="2147483855" r:id="rId34"/>
    <p:sldLayoutId id="2147483856" r:id="rId35"/>
    <p:sldLayoutId id="2147483857" r:id="rId36"/>
    <p:sldLayoutId id="2147483858" r:id="rId37"/>
    <p:sldLayoutId id="2147483859" r:id="rId38"/>
    <p:sldLayoutId id="2147483860" r:id="rId39"/>
    <p:sldLayoutId id="2147483861" r:id="rId40"/>
    <p:sldLayoutId id="2147483862" r:id="rId41"/>
    <p:sldLayoutId id="2147483863" r:id="rId42"/>
    <p:sldLayoutId id="2147483864" r:id="rId43"/>
    <p:sldLayoutId id="2147483865" r:id="rId44"/>
    <p:sldLayoutId id="2147483866" r:id="rId45"/>
    <p:sldLayoutId id="2147483868" r:id="rId46"/>
    <p:sldLayoutId id="2147483869" r:id="rId47"/>
    <p:sldLayoutId id="2147483872" r:id="rId48"/>
    <p:sldLayoutId id="2147483873" r:id="rId4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4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hemeOverride" Target="../theme/themeOverride2.xml"/><Relationship Id="rId4" Type="http://schemas.openxmlformats.org/officeDocument/2006/relationships/hyperlink" Target="https://azure.microsoft.com/en-gb/documentation/articles/storage-dotnet-how-to-use-blob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hemeOverride" Target="../theme/themeOverride3.xml"/><Relationship Id="rId4" Type="http://schemas.openxmlformats.org/officeDocument/2006/relationships/hyperlink" Target="https://azure.microsoft.com/en-gb/documentation/articles/storage-dotnet-how-to-use-table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2.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5.xml"/><Relationship Id="rId1" Type="http://schemas.openxmlformats.org/officeDocument/2006/relationships/slideLayout" Target="../slideLayouts/slideLayout157.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6.xml"/></Relationships>
</file>

<file path=ppt/slides/_rels/slide2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1.xml"/><Relationship Id="rId1" Type="http://schemas.openxmlformats.org/officeDocument/2006/relationships/slideLayout" Target="../slideLayouts/slideLayout166.xml"/><Relationship Id="rId5" Type="http://schemas.openxmlformats.org/officeDocument/2006/relationships/image" Target="../media/image57.png"/><Relationship Id="rId4" Type="http://schemas.openxmlformats.org/officeDocument/2006/relationships/image" Target="../media/image56.emf"/></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66.xml"/></Relationships>
</file>

<file path=ppt/slides/_rels/slide27.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notesSlide" Target="../notesSlides/notesSlide23.xml"/><Relationship Id="rId1" Type="http://schemas.openxmlformats.org/officeDocument/2006/relationships/slideLayout" Target="../slideLayouts/slideLayout166.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65.emf"/></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51.xml"/><Relationship Id="rId5" Type="http://schemas.openxmlformats.org/officeDocument/2006/relationships/image" Target="../media/image49.png"/><Relationship Id="rId4" Type="http://schemas.openxmlformats.org/officeDocument/2006/relationships/image" Target="../media/image48.pn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9.xml"/><Relationship Id="rId7" Type="http://schemas.openxmlformats.org/officeDocument/2006/relationships/slideLayout" Target="../slideLayouts/slideLayout10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67.png"/><Relationship Id="rId4" Type="http://schemas.openxmlformats.org/officeDocument/2006/relationships/tags" Target="../tags/tag10.xml"/><Relationship Id="rId9" Type="http://schemas.openxmlformats.org/officeDocument/2006/relationships/image" Target="../media/image66.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openxmlformats.org/officeDocument/2006/relationships/tags" Target="../tags/tag15.xml"/><Relationship Id="rId7" Type="http://schemas.openxmlformats.org/officeDocument/2006/relationships/slideLayout" Target="../slideLayouts/slideLayout10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hemeOverride" Target="../theme/themeOverride4.xml"/><Relationship Id="rId4" Type="http://schemas.openxmlformats.org/officeDocument/2006/relationships/hyperlink" Target="http://bit.ly/orbofintelligence"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6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4.png"/><Relationship Id="rId4"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azure.microsoft.com/en-gb/documentation/services/storage/" TargetMode="External"/><Relationship Id="rId5" Type="http://schemas.openxmlformats.org/officeDocument/2006/relationships/hyperlink" Target="https://github.com/MSFTImagine/computerscience" TargetMode="Externa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9943" y="2526851"/>
            <a:ext cx="10789700" cy="2387600"/>
          </a:xfrm>
        </p:spPr>
        <p:txBody>
          <a:bodyPr anchor="t">
            <a:noAutofit/>
          </a:bodyPr>
          <a:lstStyle/>
          <a:p>
            <a:pPr>
              <a:lnSpc>
                <a:spcPct val="100000"/>
              </a:lnSpc>
            </a:pPr>
            <a:r>
              <a:rPr lang="en-GB" sz="7200" dirty="0">
                <a:solidFill>
                  <a:schemeClr val="bg1"/>
                </a:solidFill>
                <a:latin typeface="Segoe UI Light" panose="020B0502040204020203" pitchFamily="34" charset="0"/>
                <a:cs typeface="Segoe UI Light" panose="020B0502040204020203" pitchFamily="34" charset="0"/>
              </a:rPr>
              <a:t>Microsoft Azure</a:t>
            </a:r>
            <a:br>
              <a:rPr lang="en-GB" sz="7200" dirty="0">
                <a:solidFill>
                  <a:schemeClr val="bg1"/>
                </a:solidFill>
                <a:latin typeface="Segoe UI Light" panose="020B0502040204020203" pitchFamily="34" charset="0"/>
                <a:cs typeface="Segoe UI Light" panose="020B0502040204020203" pitchFamily="34" charset="0"/>
              </a:rPr>
            </a:br>
            <a:r>
              <a:rPr lang="en-GB" sz="4000" dirty="0" err="1">
                <a:solidFill>
                  <a:schemeClr val="bg1"/>
                </a:solidFill>
                <a:latin typeface="Segoe UI Light" panose="020B0502040204020203" pitchFamily="34" charset="0"/>
                <a:cs typeface="Segoe UI Light" panose="020B0502040204020203" pitchFamily="34" charset="0"/>
              </a:rPr>
              <a:t>Azure</a:t>
            </a:r>
            <a:r>
              <a:rPr lang="en-GB" sz="4000" dirty="0">
                <a:solidFill>
                  <a:schemeClr val="bg1"/>
                </a:solidFill>
                <a:latin typeface="Segoe UI Light" panose="020B0502040204020203" pitchFamily="34" charset="0"/>
                <a:cs typeface="Segoe UI Light" panose="020B0502040204020203" pitchFamily="34" charset="0"/>
              </a:rPr>
              <a:t> Storage Story</a:t>
            </a:r>
            <a:br>
              <a:rPr lang="en-GB" sz="8000" dirty="0">
                <a:solidFill>
                  <a:schemeClr val="bg1"/>
                </a:solidFill>
                <a:latin typeface="Segoe UI Light" panose="020B0502040204020203" pitchFamily="34" charset="0"/>
                <a:cs typeface="Segoe UI Light" panose="020B0502040204020203" pitchFamily="34" charset="0"/>
              </a:rPr>
            </a:br>
            <a:br>
              <a:rPr lang="en-GB" sz="8000" dirty="0">
                <a:solidFill>
                  <a:schemeClr val="bg1"/>
                </a:solidFill>
                <a:latin typeface="Segoe UI Light" panose="020B0502040204020203" pitchFamily="34" charset="0"/>
                <a:cs typeface="Segoe UI Light" panose="020B0502040204020203" pitchFamily="34" charset="0"/>
              </a:rPr>
            </a:br>
            <a:endParaRPr lang="en-GB" sz="36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369943" y="5908177"/>
            <a:ext cx="76814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245355" y="14288"/>
            <a:ext cx="1800000" cy="1800000"/>
          </a:xfrm>
          <a:prstGeom prst="rect">
            <a:avLst/>
          </a:prstGeom>
        </p:spPr>
      </p:pic>
    </p:spTree>
    <p:extLst>
      <p:ext uri="{BB962C8B-B14F-4D97-AF65-F5344CB8AC3E}">
        <p14:creationId xmlns:p14="http://schemas.microsoft.com/office/powerpoint/2010/main" val="3446501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Blob Storage</a:t>
            </a:r>
          </a:p>
        </p:txBody>
      </p:sp>
      <p:grpSp>
        <p:nvGrpSpPr>
          <p:cNvPr id="18" name="Group 17"/>
          <p:cNvGrpSpPr/>
          <p:nvPr/>
        </p:nvGrpSpPr>
        <p:grpSpPr>
          <a:xfrm>
            <a:off x="2003612" y="1299872"/>
            <a:ext cx="8184777" cy="4258239"/>
            <a:chOff x="2003612" y="1667426"/>
            <a:chExt cx="8184777" cy="4258239"/>
          </a:xfrm>
        </p:grpSpPr>
        <p:sp>
          <p:nvSpPr>
            <p:cNvPr id="41" name="Rectangle: Rounded Corners 40"/>
            <p:cNvSpPr/>
            <p:nvPr/>
          </p:nvSpPr>
          <p:spPr bwMode="auto">
            <a:xfrm>
              <a:off x="2003612" y="1667430"/>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Rounded Corners 41"/>
            <p:cNvSpPr/>
            <p:nvPr/>
          </p:nvSpPr>
          <p:spPr bwMode="auto">
            <a:xfrm>
              <a:off x="5024718"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Rounded Corners 42"/>
            <p:cNvSpPr/>
            <p:nvPr/>
          </p:nvSpPr>
          <p:spPr bwMode="auto">
            <a:xfrm>
              <a:off x="2344270" y="3482781"/>
              <a:ext cx="1461247"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err="1">
                  <a:gradFill>
                    <a:gsLst>
                      <a:gs pos="0">
                        <a:srgbClr val="FFFFFF"/>
                      </a:gs>
                      <a:gs pos="100000">
                        <a:srgbClr val="FFFFFF"/>
                      </a:gs>
                    </a:gsLst>
                    <a:lin ang="5400000" scaled="0"/>
                  </a:gradFill>
                  <a:ea typeface="Segoe UI" pitchFamily="34" charset="0"/>
                  <a:cs typeface="Segoe UI" pitchFamily="34" charset="0"/>
                </a:rPr>
                <a:t>amy</a:t>
              </a:r>
              <a:endParaRPr lang="en-GB" sz="20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p:cNvSpPr/>
            <p:nvPr/>
          </p:nvSpPr>
          <p:spPr bwMode="auto">
            <a:xfrm>
              <a:off x="5150224" y="3482780"/>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pictures</a:t>
              </a:r>
            </a:p>
          </p:txBody>
        </p:sp>
        <p:sp>
          <p:nvSpPr>
            <p:cNvPr id="54" name="Rectangle: Rounded Corners 53"/>
            <p:cNvSpPr/>
            <p:nvPr/>
          </p:nvSpPr>
          <p:spPr bwMode="auto">
            <a:xfrm>
              <a:off x="5159189" y="4827934"/>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data</a:t>
              </a:r>
            </a:p>
          </p:txBody>
        </p:sp>
        <p:sp>
          <p:nvSpPr>
            <p:cNvPr id="58" name="Rectangle: Rounded Corners 57"/>
            <p:cNvSpPr/>
            <p:nvPr/>
          </p:nvSpPr>
          <p:spPr bwMode="auto">
            <a:xfrm>
              <a:off x="8045824"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Rounded Corners 80"/>
            <p:cNvSpPr/>
            <p:nvPr/>
          </p:nvSpPr>
          <p:spPr bwMode="auto">
            <a:xfrm>
              <a:off x="8171330" y="2945347"/>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IMG001.PNG</a:t>
              </a:r>
            </a:p>
          </p:txBody>
        </p:sp>
        <p:sp>
          <p:nvSpPr>
            <p:cNvPr id="82" name="Rectangle: Rounded Corners 81"/>
            <p:cNvSpPr/>
            <p:nvPr/>
          </p:nvSpPr>
          <p:spPr bwMode="auto">
            <a:xfrm>
              <a:off x="8171330" y="3886641"/>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IMG002.PNG</a:t>
              </a:r>
            </a:p>
          </p:txBody>
        </p:sp>
        <p:sp>
          <p:nvSpPr>
            <p:cNvPr id="83" name="Rectangle: Rounded Corners 82"/>
            <p:cNvSpPr/>
            <p:nvPr/>
          </p:nvSpPr>
          <p:spPr bwMode="auto">
            <a:xfrm>
              <a:off x="8171330" y="4827935"/>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tweets.txt</a:t>
              </a:r>
            </a:p>
          </p:txBody>
        </p:sp>
        <p:cxnSp>
          <p:nvCxnSpPr>
            <p:cNvPr id="86" name="Straight Arrow Connector 85"/>
            <p:cNvCxnSpPr>
              <a:stCxn id="43" idx="3"/>
              <a:endCxn id="53" idx="1"/>
            </p:cNvCxnSpPr>
            <p:nvPr/>
          </p:nvCxnSpPr>
          <p:spPr>
            <a:xfrm flipV="1">
              <a:off x="3805517" y="3796545"/>
              <a:ext cx="1344707" cy="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43" idx="3"/>
              <a:endCxn id="54" idx="1"/>
            </p:cNvCxnSpPr>
            <p:nvPr/>
          </p:nvCxnSpPr>
          <p:spPr>
            <a:xfrm>
              <a:off x="3805517" y="3796546"/>
              <a:ext cx="1353672" cy="134515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53" idx="3"/>
              <a:endCxn id="82" idx="1"/>
            </p:cNvCxnSpPr>
            <p:nvPr/>
          </p:nvCxnSpPr>
          <p:spPr>
            <a:xfrm>
              <a:off x="7041777" y="3796545"/>
              <a:ext cx="1129553" cy="40386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54" idx="3"/>
              <a:endCxn id="83" idx="1"/>
            </p:cNvCxnSpPr>
            <p:nvPr/>
          </p:nvCxnSpPr>
          <p:spPr>
            <a:xfrm>
              <a:off x="7050742" y="5141699"/>
              <a:ext cx="1120588" cy="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91869" y="1667426"/>
              <a:ext cx="1766047"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solidFill>
                    <a:schemeClr val="bg1"/>
                  </a:solidFill>
                </a:rPr>
                <a:t>Account</a:t>
              </a:r>
            </a:p>
          </p:txBody>
        </p:sp>
        <p:sp>
          <p:nvSpPr>
            <p:cNvPr id="92" name="TextBox 91"/>
            <p:cNvSpPr txBox="1"/>
            <p:nvPr/>
          </p:nvSpPr>
          <p:spPr>
            <a:xfrm>
              <a:off x="5217461" y="1667426"/>
              <a:ext cx="1766047"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solidFill>
                    <a:schemeClr val="bg1"/>
                  </a:solidFill>
                </a:rPr>
                <a:t>Container</a:t>
              </a:r>
            </a:p>
          </p:txBody>
        </p:sp>
        <p:sp>
          <p:nvSpPr>
            <p:cNvPr id="93" name="TextBox 92"/>
            <p:cNvSpPr txBox="1"/>
            <p:nvPr/>
          </p:nvSpPr>
          <p:spPr>
            <a:xfrm>
              <a:off x="8243053" y="1667426"/>
              <a:ext cx="1766047"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solidFill>
                    <a:schemeClr val="bg1"/>
                  </a:solidFill>
                </a:rPr>
                <a:t>Blob</a:t>
              </a:r>
            </a:p>
          </p:txBody>
        </p:sp>
        <p:cxnSp>
          <p:nvCxnSpPr>
            <p:cNvPr id="94" name="Straight Arrow Connector 93"/>
            <p:cNvCxnSpPr>
              <a:stCxn id="53" idx="3"/>
              <a:endCxn id="81" idx="1"/>
            </p:cNvCxnSpPr>
            <p:nvPr/>
          </p:nvCxnSpPr>
          <p:spPr>
            <a:xfrm flipV="1">
              <a:off x="7041777" y="3259112"/>
              <a:ext cx="1129553" cy="53743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537883" y="5620247"/>
            <a:ext cx="11134164"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t>https</a:t>
            </a:r>
            <a:r>
              <a:rPr lang="en-GB" sz="2400" dirty="0">
                <a:solidFill>
                  <a:srgbClr val="00B050"/>
                </a:solidFill>
              </a:rPr>
              <a:t>://&lt;accountname&gt;.</a:t>
            </a:r>
            <a:r>
              <a:rPr lang="en-GB" sz="2400" dirty="0"/>
              <a:t>blob.core.windows.net/</a:t>
            </a:r>
            <a:r>
              <a:rPr lang="en-GB" sz="2400" dirty="0">
                <a:solidFill>
                  <a:srgbClr val="FF0000"/>
                </a:solidFill>
              </a:rPr>
              <a:t>&lt;containername&gt;</a:t>
            </a:r>
            <a:r>
              <a:rPr lang="en-GB" sz="2400" dirty="0"/>
              <a:t>/</a:t>
            </a:r>
            <a:r>
              <a:rPr lang="en-GB" sz="2400" dirty="0">
                <a:solidFill>
                  <a:schemeClr val="accent1"/>
                </a:solidFill>
              </a:rPr>
              <a:t>&lt;blobname&gt;</a:t>
            </a:r>
          </a:p>
        </p:txBody>
      </p:sp>
      <p:sp>
        <p:nvSpPr>
          <p:cNvPr id="95" name="TextBox 94"/>
          <p:cNvSpPr txBox="1"/>
          <p:nvPr/>
        </p:nvSpPr>
        <p:spPr>
          <a:xfrm>
            <a:off x="528918" y="6096490"/>
            <a:ext cx="11134164"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t>https://</a:t>
            </a:r>
            <a:r>
              <a:rPr lang="en-GB" sz="2400" dirty="0">
                <a:solidFill>
                  <a:srgbClr val="00B050"/>
                </a:solidFill>
              </a:rPr>
              <a:t>amy</a:t>
            </a:r>
            <a:r>
              <a:rPr lang="en-GB" sz="2400" dirty="0"/>
              <a:t>.blob.core.windows.net/</a:t>
            </a:r>
            <a:r>
              <a:rPr lang="en-GB" sz="2400" dirty="0">
                <a:solidFill>
                  <a:srgbClr val="FF0000"/>
                </a:solidFill>
              </a:rPr>
              <a:t>data</a:t>
            </a:r>
            <a:r>
              <a:rPr lang="en-GB" sz="2400" dirty="0"/>
              <a:t>/</a:t>
            </a:r>
            <a:r>
              <a:rPr lang="en-GB" sz="2400" dirty="0">
                <a:solidFill>
                  <a:schemeClr val="accent1"/>
                </a:solidFill>
              </a:rPr>
              <a:t>tweets.txt</a:t>
            </a:r>
          </a:p>
        </p:txBody>
      </p:sp>
    </p:spTree>
    <p:extLst>
      <p:ext uri="{BB962C8B-B14F-4D97-AF65-F5344CB8AC3E}">
        <p14:creationId xmlns:p14="http://schemas.microsoft.com/office/powerpoint/2010/main" val="46332854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of Blobs</a:t>
            </a:r>
            <a:endParaRPr lang="en-US" dirty="0"/>
          </a:p>
        </p:txBody>
      </p:sp>
      <p:sp>
        <p:nvSpPr>
          <p:cNvPr id="3" name="Text Placeholder 2"/>
          <p:cNvSpPr>
            <a:spLocks noGrp="1"/>
          </p:cNvSpPr>
          <p:nvPr>
            <p:ph type="body" sz="quarter" idx="10"/>
          </p:nvPr>
        </p:nvSpPr>
        <p:spPr>
          <a:xfrm>
            <a:off x="269239" y="1189177"/>
            <a:ext cx="11653523" cy="4710200"/>
          </a:xfrm>
        </p:spPr>
        <p:txBody>
          <a:bodyPr/>
          <a:lstStyle/>
          <a:p>
            <a:r>
              <a:rPr lang="en-US" dirty="0"/>
              <a:t>Block Blobs</a:t>
            </a:r>
          </a:p>
          <a:p>
            <a:pPr lvl="1"/>
            <a:r>
              <a:rPr lang="en-US" dirty="0"/>
              <a:t>Most object storage scenarios</a:t>
            </a:r>
          </a:p>
          <a:p>
            <a:pPr lvl="1"/>
            <a:r>
              <a:rPr lang="en-US" dirty="0"/>
              <a:t>Documents, images, video, etc.</a:t>
            </a:r>
          </a:p>
          <a:p>
            <a:pPr lvl="1"/>
            <a:endParaRPr lang="en-US" dirty="0"/>
          </a:p>
          <a:p>
            <a:r>
              <a:rPr lang="en-US" dirty="0"/>
              <a:t>Append Blobs</a:t>
            </a:r>
          </a:p>
          <a:p>
            <a:pPr lvl="1"/>
            <a:r>
              <a:rPr lang="en-US" dirty="0"/>
              <a:t>Multi-writer append only scenarios</a:t>
            </a:r>
          </a:p>
          <a:p>
            <a:pPr lvl="1"/>
            <a:r>
              <a:rPr lang="en-US" dirty="0"/>
              <a:t>Logging, Big Data Analytics output</a:t>
            </a:r>
          </a:p>
          <a:p>
            <a:pPr lvl="1"/>
            <a:endParaRPr lang="en-US" dirty="0"/>
          </a:p>
          <a:p>
            <a:r>
              <a:rPr lang="en-US" dirty="0"/>
              <a:t>Page Blobs</a:t>
            </a:r>
          </a:p>
          <a:p>
            <a:pPr lvl="1"/>
            <a:r>
              <a:rPr lang="en-US" dirty="0"/>
              <a:t>Page aligned random reads and writes</a:t>
            </a:r>
          </a:p>
          <a:p>
            <a:pPr lvl="1"/>
            <a:r>
              <a:rPr lang="en-US" dirty="0"/>
              <a:t>IaaS Disks, Event Hub, Block level backup</a:t>
            </a:r>
          </a:p>
        </p:txBody>
      </p:sp>
      <p:grpSp>
        <p:nvGrpSpPr>
          <p:cNvPr id="88" name="Group 87"/>
          <p:cNvGrpSpPr/>
          <p:nvPr/>
        </p:nvGrpSpPr>
        <p:grpSpPr>
          <a:xfrm>
            <a:off x="6554624" y="1972290"/>
            <a:ext cx="5294596" cy="990459"/>
            <a:chOff x="5389473" y="2302818"/>
            <a:chExt cx="5400764" cy="1010320"/>
          </a:xfrm>
        </p:grpSpPr>
        <p:sp>
          <p:nvSpPr>
            <p:cNvPr id="89" name="Rectangle 88"/>
            <p:cNvSpPr/>
            <p:nvPr/>
          </p:nvSpPr>
          <p:spPr>
            <a:xfrm>
              <a:off x="5558206" y="2504700"/>
              <a:ext cx="1346743"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1</a:t>
              </a:r>
            </a:p>
          </p:txBody>
        </p:sp>
        <p:sp>
          <p:nvSpPr>
            <p:cNvPr id="90" name="Rectangle 89"/>
            <p:cNvSpPr/>
            <p:nvPr/>
          </p:nvSpPr>
          <p:spPr>
            <a:xfrm>
              <a:off x="8893672" y="2504700"/>
              <a:ext cx="1741744"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4</a:t>
              </a:r>
            </a:p>
          </p:txBody>
        </p:sp>
        <p:sp>
          <p:nvSpPr>
            <p:cNvPr id="91" name="Rectangle 90"/>
            <p:cNvSpPr/>
            <p:nvPr/>
          </p:nvSpPr>
          <p:spPr>
            <a:xfrm>
              <a:off x="7938614" y="2504700"/>
              <a:ext cx="932361" cy="621735"/>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3</a:t>
              </a:r>
            </a:p>
          </p:txBody>
        </p:sp>
        <p:sp>
          <p:nvSpPr>
            <p:cNvPr id="92" name="Rectangle 91"/>
            <p:cNvSpPr/>
            <p:nvPr/>
          </p:nvSpPr>
          <p:spPr>
            <a:xfrm>
              <a:off x="6933665" y="2504700"/>
              <a:ext cx="982252"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2</a:t>
              </a:r>
            </a:p>
          </p:txBody>
        </p:sp>
        <p:sp>
          <p:nvSpPr>
            <p:cNvPr id="93" name="Rectangle 92"/>
            <p:cNvSpPr/>
            <p:nvPr/>
          </p:nvSpPr>
          <p:spPr>
            <a:xfrm>
              <a:off x="5389473" y="2302818"/>
              <a:ext cx="5400764" cy="1010320"/>
            </a:xfrm>
            <a:prstGeom prst="rect">
              <a:avLst/>
            </a:prstGeom>
            <a:noFill/>
            <a:ln w="10795" cap="flat" cmpd="sng" algn="ctr">
              <a:solidFill>
                <a:srgbClr val="0078D7"/>
              </a:solidFill>
              <a:prstDash val="sysDash"/>
            </a:ln>
            <a:effectLst/>
          </p:spPr>
          <p:txBody>
            <a:bodyPr rtlCol="0" anchor="ctr"/>
            <a:lstStyle/>
            <a:p>
              <a:pPr algn="ctr" defTabSz="896386">
                <a:defRPr/>
              </a:pPr>
              <a:endParaRPr lang="en-US" kern="0" dirty="0">
                <a:solidFill>
                  <a:srgbClr val="FFFFFF"/>
                </a:solidFill>
                <a:latin typeface="Segoe UI"/>
              </a:endParaRPr>
            </a:p>
          </p:txBody>
        </p:sp>
      </p:grpSp>
      <p:grpSp>
        <p:nvGrpSpPr>
          <p:cNvPr id="94" name="Group 93"/>
          <p:cNvGrpSpPr/>
          <p:nvPr/>
        </p:nvGrpSpPr>
        <p:grpSpPr>
          <a:xfrm>
            <a:off x="6554624" y="3174854"/>
            <a:ext cx="5294596" cy="990459"/>
            <a:chOff x="5389473" y="2302818"/>
            <a:chExt cx="5400764" cy="1010320"/>
          </a:xfrm>
        </p:grpSpPr>
        <p:sp>
          <p:nvSpPr>
            <p:cNvPr id="95" name="Rectangle 94"/>
            <p:cNvSpPr/>
            <p:nvPr/>
          </p:nvSpPr>
          <p:spPr>
            <a:xfrm>
              <a:off x="5558206" y="2504700"/>
              <a:ext cx="1346743"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1</a:t>
              </a:r>
            </a:p>
          </p:txBody>
        </p:sp>
        <p:sp>
          <p:nvSpPr>
            <p:cNvPr id="96" name="Rectangle 95"/>
            <p:cNvSpPr/>
            <p:nvPr/>
          </p:nvSpPr>
          <p:spPr>
            <a:xfrm>
              <a:off x="8893672" y="2504700"/>
              <a:ext cx="1741744"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4</a:t>
              </a:r>
            </a:p>
          </p:txBody>
        </p:sp>
        <p:sp>
          <p:nvSpPr>
            <p:cNvPr id="97" name="Rectangle 96"/>
            <p:cNvSpPr/>
            <p:nvPr/>
          </p:nvSpPr>
          <p:spPr>
            <a:xfrm>
              <a:off x="7938614" y="2504700"/>
              <a:ext cx="932361"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3</a:t>
              </a:r>
            </a:p>
          </p:txBody>
        </p:sp>
        <p:sp>
          <p:nvSpPr>
            <p:cNvPr id="98" name="Rectangle 97"/>
            <p:cNvSpPr/>
            <p:nvPr/>
          </p:nvSpPr>
          <p:spPr>
            <a:xfrm>
              <a:off x="6933665" y="2504700"/>
              <a:ext cx="982252"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2</a:t>
              </a:r>
            </a:p>
          </p:txBody>
        </p:sp>
        <p:sp>
          <p:nvSpPr>
            <p:cNvPr id="99" name="Rectangle 98"/>
            <p:cNvSpPr/>
            <p:nvPr/>
          </p:nvSpPr>
          <p:spPr>
            <a:xfrm>
              <a:off x="5389473" y="2302818"/>
              <a:ext cx="5400764" cy="1010320"/>
            </a:xfrm>
            <a:prstGeom prst="rect">
              <a:avLst/>
            </a:prstGeom>
            <a:noFill/>
            <a:ln w="10795" cap="flat" cmpd="sng" algn="ctr">
              <a:solidFill>
                <a:srgbClr val="0078D7"/>
              </a:solidFill>
              <a:prstDash val="sysDash"/>
            </a:ln>
            <a:effectLst/>
          </p:spPr>
          <p:txBody>
            <a:bodyPr rtlCol="0" anchor="ctr"/>
            <a:lstStyle/>
            <a:p>
              <a:pPr algn="ctr" defTabSz="896386">
                <a:defRPr/>
              </a:pPr>
              <a:endParaRPr lang="en-US" kern="0" dirty="0">
                <a:solidFill>
                  <a:srgbClr val="FFFFFF"/>
                </a:solidFill>
                <a:latin typeface="Segoe UI"/>
              </a:endParaRPr>
            </a:p>
          </p:txBody>
        </p:sp>
      </p:grpSp>
      <p:grpSp>
        <p:nvGrpSpPr>
          <p:cNvPr id="100" name="Group 99"/>
          <p:cNvGrpSpPr/>
          <p:nvPr/>
        </p:nvGrpSpPr>
        <p:grpSpPr>
          <a:xfrm>
            <a:off x="6554624" y="880738"/>
            <a:ext cx="1576446" cy="990459"/>
            <a:chOff x="6219421" y="897902"/>
            <a:chExt cx="1608057" cy="1010320"/>
          </a:xfrm>
        </p:grpSpPr>
        <p:sp>
          <p:nvSpPr>
            <p:cNvPr id="101" name="Rectangle 100"/>
            <p:cNvSpPr/>
            <p:nvPr/>
          </p:nvSpPr>
          <p:spPr>
            <a:xfrm>
              <a:off x="6388154" y="1099784"/>
              <a:ext cx="1346743"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Image.jpg</a:t>
              </a:r>
            </a:p>
          </p:txBody>
        </p:sp>
        <p:sp>
          <p:nvSpPr>
            <p:cNvPr id="102" name="Rectangle 101"/>
            <p:cNvSpPr/>
            <p:nvPr/>
          </p:nvSpPr>
          <p:spPr>
            <a:xfrm>
              <a:off x="6219421" y="897902"/>
              <a:ext cx="1608057" cy="1010320"/>
            </a:xfrm>
            <a:prstGeom prst="rect">
              <a:avLst/>
            </a:prstGeom>
            <a:noFill/>
            <a:ln w="10795" cap="flat" cmpd="sng" algn="ctr">
              <a:solidFill>
                <a:srgbClr val="0078D7"/>
              </a:solidFill>
              <a:prstDash val="sysDash"/>
            </a:ln>
            <a:effectLst/>
          </p:spPr>
          <p:txBody>
            <a:bodyPr rtlCol="0" anchor="ctr"/>
            <a:lstStyle/>
            <a:p>
              <a:pPr algn="ctr" defTabSz="896386">
                <a:defRPr/>
              </a:pPr>
              <a:endParaRPr lang="en-US" kern="0" dirty="0">
                <a:solidFill>
                  <a:srgbClr val="FFFFFF"/>
                </a:solidFill>
                <a:latin typeface="Segoe UI"/>
              </a:endParaRPr>
            </a:p>
          </p:txBody>
        </p:sp>
      </p:grpSp>
      <p:grpSp>
        <p:nvGrpSpPr>
          <p:cNvPr id="103" name="Group 102"/>
          <p:cNvGrpSpPr/>
          <p:nvPr/>
        </p:nvGrpSpPr>
        <p:grpSpPr>
          <a:xfrm rot="16200000">
            <a:off x="7361887" y="3832226"/>
            <a:ext cx="2004479" cy="3585699"/>
            <a:chOff x="1308126" y="1828800"/>
            <a:chExt cx="2044673" cy="3657600"/>
          </a:xfrm>
          <a:solidFill>
            <a:srgbClr val="0078D7"/>
          </a:solidFill>
          <a:effectLst/>
        </p:grpSpPr>
        <p:sp>
          <p:nvSpPr>
            <p:cNvPr id="104" name="Rectangle 103"/>
            <p:cNvSpPr/>
            <p:nvPr/>
          </p:nvSpPr>
          <p:spPr>
            <a:xfrm rot="5400000">
              <a:off x="800099" y="2933700"/>
              <a:ext cx="3657600" cy="1447800"/>
            </a:xfrm>
            <a:prstGeom prst="rect">
              <a:avLst/>
            </a:prstGeom>
            <a:grpFill/>
            <a:ln w="9525" cap="flat" cmpd="sng" algn="ctr">
              <a:solidFill>
                <a:srgbClr val="5F779C">
                  <a:shade val="80000"/>
                </a:srgbClr>
              </a:solid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896091">
                <a:defRPr/>
              </a:pPr>
              <a:r>
                <a:rPr lang="en-US" sz="1568" dirty="0">
                  <a:solidFill>
                    <a:srgbClr val="FFFFFF"/>
                  </a:solidFill>
                  <a:latin typeface="Segoe UI"/>
                </a:rPr>
                <a:t>Sparse File </a:t>
              </a:r>
            </a:p>
            <a:p>
              <a:pPr algn="r" defTabSz="896091">
                <a:defRPr/>
              </a:pPr>
              <a:r>
                <a:rPr lang="en-US" sz="1372" dirty="0">
                  <a:solidFill>
                    <a:srgbClr val="FFFFFF"/>
                  </a:solidFill>
                  <a:latin typeface="Segoe UI"/>
                </a:rPr>
                <a:t>512 byte aligned</a:t>
              </a:r>
            </a:p>
          </p:txBody>
        </p:sp>
        <p:cxnSp>
          <p:nvCxnSpPr>
            <p:cNvPr id="105" name="Straight Connector 104"/>
            <p:cNvCxnSpPr/>
            <p:nvPr/>
          </p:nvCxnSpPr>
          <p:spPr>
            <a:xfrm rot="5400000">
              <a:off x="875507" y="4457701"/>
              <a:ext cx="1753393" cy="794"/>
            </a:xfrm>
            <a:prstGeom prst="line">
              <a:avLst/>
            </a:prstGeom>
            <a:grpFill/>
            <a:ln w="50800" cap="flat" cmpd="sng" algn="ctr">
              <a:solidFill>
                <a:srgbClr val="107C10"/>
              </a:solidFill>
              <a:prstDash val="sysDot"/>
            </a:ln>
            <a:effectLst/>
          </p:spPr>
        </p:cxnSp>
        <p:sp>
          <p:nvSpPr>
            <p:cNvPr id="106" name="Rectangle 105"/>
            <p:cNvSpPr/>
            <p:nvPr/>
          </p:nvSpPr>
          <p:spPr>
            <a:xfrm>
              <a:off x="1318429" y="2009008"/>
              <a:ext cx="534978" cy="274320"/>
            </a:xfrm>
            <a:prstGeom prst="rect">
              <a:avLst/>
            </a:prstGeom>
            <a:solidFill>
              <a:srgbClr val="00BCF2"/>
            </a:solidFill>
          </p:spPr>
          <p:txBody>
            <a:bodyPr wrap="non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176" dirty="0">
                  <a:solidFill>
                    <a:srgbClr val="000000"/>
                  </a:solidFill>
                  <a:latin typeface="Segoe UI"/>
                </a:rPr>
                <a:t>512</a:t>
              </a:r>
            </a:p>
          </p:txBody>
        </p:sp>
        <p:sp>
          <p:nvSpPr>
            <p:cNvPr id="107" name="Rectangle 106"/>
            <p:cNvSpPr/>
            <p:nvPr/>
          </p:nvSpPr>
          <p:spPr>
            <a:xfrm>
              <a:off x="1316080" y="2313801"/>
              <a:ext cx="537327" cy="274320"/>
            </a:xfrm>
            <a:prstGeom prst="rect">
              <a:avLst/>
            </a:prstGeom>
            <a:solidFill>
              <a:srgbClr val="00BCF2"/>
            </a:solidFill>
          </p:spPr>
          <p:txBody>
            <a:bodyPr wrap="non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176" dirty="0">
                  <a:solidFill>
                    <a:srgbClr val="000000"/>
                  </a:solidFill>
                  <a:latin typeface="Segoe UI"/>
                </a:rPr>
                <a:t>1024</a:t>
              </a:r>
            </a:p>
          </p:txBody>
        </p:sp>
        <p:cxnSp>
          <p:nvCxnSpPr>
            <p:cNvPr id="108" name="Straight Connector 107"/>
            <p:cNvCxnSpPr/>
            <p:nvPr/>
          </p:nvCxnSpPr>
          <p:spPr>
            <a:xfrm>
              <a:off x="1904999" y="2133600"/>
              <a:ext cx="1447800" cy="1588"/>
            </a:xfrm>
            <a:prstGeom prst="line">
              <a:avLst/>
            </a:prstGeom>
            <a:grpFill/>
            <a:ln w="9525" cap="flat" cmpd="sng" algn="ctr">
              <a:solidFill>
                <a:srgbClr val="C3D69B">
                  <a:shade val="80000"/>
                </a:srgbClr>
              </a:solidFill>
              <a:prstDash val="sysDash"/>
            </a:ln>
            <a:effectLst/>
          </p:spPr>
        </p:cxnSp>
        <p:cxnSp>
          <p:nvCxnSpPr>
            <p:cNvPr id="109" name="Straight Connector 108"/>
            <p:cNvCxnSpPr/>
            <p:nvPr/>
          </p:nvCxnSpPr>
          <p:spPr>
            <a:xfrm>
              <a:off x="1904999" y="4267200"/>
              <a:ext cx="1447800" cy="1588"/>
            </a:xfrm>
            <a:prstGeom prst="line">
              <a:avLst/>
            </a:prstGeom>
            <a:grpFill/>
            <a:ln w="9525" cap="flat" cmpd="sng" algn="ctr">
              <a:solidFill>
                <a:srgbClr val="C3D69B">
                  <a:shade val="80000"/>
                </a:srgbClr>
              </a:solidFill>
              <a:prstDash val="sysDash"/>
            </a:ln>
            <a:effectLst/>
          </p:spPr>
        </p:cxnSp>
        <p:cxnSp>
          <p:nvCxnSpPr>
            <p:cNvPr id="110" name="Straight Connector 109"/>
            <p:cNvCxnSpPr/>
            <p:nvPr/>
          </p:nvCxnSpPr>
          <p:spPr>
            <a:xfrm>
              <a:off x="1904999" y="4572000"/>
              <a:ext cx="1447800" cy="1588"/>
            </a:xfrm>
            <a:prstGeom prst="line">
              <a:avLst/>
            </a:prstGeom>
            <a:grpFill/>
            <a:ln w="9525" cap="flat" cmpd="sng" algn="ctr">
              <a:solidFill>
                <a:srgbClr val="C3D69B">
                  <a:shade val="80000"/>
                </a:srgbClr>
              </a:solidFill>
              <a:prstDash val="sysDash"/>
            </a:ln>
            <a:effectLst/>
          </p:spPr>
        </p:cxnSp>
        <p:cxnSp>
          <p:nvCxnSpPr>
            <p:cNvPr id="111" name="Straight Connector 110"/>
            <p:cNvCxnSpPr/>
            <p:nvPr/>
          </p:nvCxnSpPr>
          <p:spPr>
            <a:xfrm>
              <a:off x="1904999" y="2436812"/>
              <a:ext cx="1447800" cy="1588"/>
            </a:xfrm>
            <a:prstGeom prst="line">
              <a:avLst/>
            </a:prstGeom>
            <a:grpFill/>
            <a:ln w="9525" cap="flat" cmpd="sng" algn="ctr">
              <a:solidFill>
                <a:srgbClr val="C3D69B">
                  <a:shade val="80000"/>
                </a:srgbClr>
              </a:solidFill>
              <a:prstDash val="sysDash"/>
            </a:ln>
            <a:effectLst/>
          </p:spPr>
        </p:cxnSp>
        <p:cxnSp>
          <p:nvCxnSpPr>
            <p:cNvPr id="112" name="Straight Connector 111"/>
            <p:cNvCxnSpPr/>
            <p:nvPr/>
          </p:nvCxnSpPr>
          <p:spPr>
            <a:xfrm>
              <a:off x="1904999" y="2741612"/>
              <a:ext cx="1447800" cy="1588"/>
            </a:xfrm>
            <a:prstGeom prst="line">
              <a:avLst/>
            </a:prstGeom>
            <a:grpFill/>
            <a:ln w="9525" cap="flat" cmpd="sng" algn="ctr">
              <a:solidFill>
                <a:srgbClr val="C3D69B">
                  <a:shade val="80000"/>
                </a:srgbClr>
              </a:solidFill>
              <a:prstDash val="sysDash"/>
            </a:ln>
            <a:effectLst/>
          </p:spPr>
        </p:cxnSp>
        <p:cxnSp>
          <p:nvCxnSpPr>
            <p:cNvPr id="113" name="Straight Connector 112"/>
            <p:cNvCxnSpPr/>
            <p:nvPr/>
          </p:nvCxnSpPr>
          <p:spPr>
            <a:xfrm>
              <a:off x="1904999" y="3046412"/>
              <a:ext cx="1447800" cy="1588"/>
            </a:xfrm>
            <a:prstGeom prst="line">
              <a:avLst/>
            </a:prstGeom>
            <a:grpFill/>
            <a:ln w="9525" cap="flat" cmpd="sng" algn="ctr">
              <a:solidFill>
                <a:srgbClr val="C3D69B">
                  <a:shade val="80000"/>
                </a:srgbClr>
              </a:solidFill>
              <a:prstDash val="sysDash"/>
            </a:ln>
            <a:effectLst/>
          </p:spPr>
        </p:cxnSp>
        <p:cxnSp>
          <p:nvCxnSpPr>
            <p:cNvPr id="114" name="Straight Connector 113"/>
            <p:cNvCxnSpPr/>
            <p:nvPr/>
          </p:nvCxnSpPr>
          <p:spPr>
            <a:xfrm>
              <a:off x="1904999" y="3351212"/>
              <a:ext cx="1447800" cy="1588"/>
            </a:xfrm>
            <a:prstGeom prst="line">
              <a:avLst/>
            </a:prstGeom>
            <a:grpFill/>
            <a:ln w="9525" cap="flat" cmpd="sng" algn="ctr">
              <a:solidFill>
                <a:srgbClr val="C3D69B">
                  <a:shade val="80000"/>
                </a:srgbClr>
              </a:solidFill>
              <a:prstDash val="sysDash"/>
            </a:ln>
            <a:effectLst/>
          </p:spPr>
        </p:cxnSp>
        <p:cxnSp>
          <p:nvCxnSpPr>
            <p:cNvPr id="115" name="Straight Connector 114"/>
            <p:cNvCxnSpPr/>
            <p:nvPr/>
          </p:nvCxnSpPr>
          <p:spPr>
            <a:xfrm>
              <a:off x="1904999" y="3656012"/>
              <a:ext cx="1447800" cy="1588"/>
            </a:xfrm>
            <a:prstGeom prst="line">
              <a:avLst/>
            </a:prstGeom>
            <a:grpFill/>
            <a:ln w="9525" cap="flat" cmpd="sng" algn="ctr">
              <a:solidFill>
                <a:srgbClr val="C3D69B">
                  <a:shade val="80000"/>
                </a:srgbClr>
              </a:solidFill>
              <a:prstDash val="sysDash"/>
            </a:ln>
            <a:effectLst/>
          </p:spPr>
        </p:cxnSp>
        <p:cxnSp>
          <p:nvCxnSpPr>
            <p:cNvPr id="116" name="Straight Connector 115"/>
            <p:cNvCxnSpPr/>
            <p:nvPr/>
          </p:nvCxnSpPr>
          <p:spPr>
            <a:xfrm>
              <a:off x="1904999" y="3960812"/>
              <a:ext cx="1447800" cy="1588"/>
            </a:xfrm>
            <a:prstGeom prst="line">
              <a:avLst/>
            </a:prstGeom>
            <a:grpFill/>
            <a:ln w="9525" cap="flat" cmpd="sng" algn="ctr">
              <a:solidFill>
                <a:srgbClr val="C3D69B">
                  <a:shade val="80000"/>
                </a:srgbClr>
              </a:solidFill>
              <a:prstDash val="sysDash"/>
            </a:ln>
            <a:effectLst/>
          </p:spPr>
        </p:cxnSp>
        <p:cxnSp>
          <p:nvCxnSpPr>
            <p:cNvPr id="117" name="Straight Connector 116"/>
            <p:cNvCxnSpPr/>
            <p:nvPr/>
          </p:nvCxnSpPr>
          <p:spPr>
            <a:xfrm>
              <a:off x="1904999" y="4876800"/>
              <a:ext cx="1447800" cy="1588"/>
            </a:xfrm>
            <a:prstGeom prst="line">
              <a:avLst/>
            </a:prstGeom>
            <a:grpFill/>
            <a:ln w="9525" cap="flat" cmpd="sng" algn="ctr">
              <a:solidFill>
                <a:srgbClr val="C3D69B">
                  <a:shade val="80000"/>
                </a:srgbClr>
              </a:solidFill>
              <a:prstDash val="sysDash"/>
            </a:ln>
            <a:effectLst/>
          </p:spPr>
        </p:cxnSp>
        <p:cxnSp>
          <p:nvCxnSpPr>
            <p:cNvPr id="118" name="Straight Connector 117"/>
            <p:cNvCxnSpPr/>
            <p:nvPr/>
          </p:nvCxnSpPr>
          <p:spPr>
            <a:xfrm>
              <a:off x="1904999" y="5181600"/>
              <a:ext cx="1447800" cy="1588"/>
            </a:xfrm>
            <a:prstGeom prst="line">
              <a:avLst/>
            </a:prstGeom>
            <a:grpFill/>
            <a:ln w="9525" cap="flat" cmpd="sng" algn="ctr">
              <a:solidFill>
                <a:srgbClr val="C3D69B">
                  <a:shade val="80000"/>
                </a:srgbClr>
              </a:solidFill>
              <a:prstDash val="sysDash"/>
            </a:ln>
            <a:effectLst/>
          </p:spPr>
        </p:cxnSp>
        <p:sp>
          <p:nvSpPr>
            <p:cNvPr id="119" name="Rectangle 118"/>
            <p:cNvSpPr/>
            <p:nvPr/>
          </p:nvSpPr>
          <p:spPr>
            <a:xfrm>
              <a:off x="1316076" y="2614245"/>
              <a:ext cx="537331" cy="274320"/>
            </a:xfrm>
            <a:prstGeom prst="rect">
              <a:avLst/>
            </a:prstGeom>
            <a:solidFill>
              <a:srgbClr val="00BCF2"/>
            </a:solidFill>
          </p:spPr>
          <p:txBody>
            <a:bodyPr wrap="non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176" dirty="0">
                  <a:solidFill>
                    <a:srgbClr val="000000"/>
                  </a:solidFill>
                  <a:latin typeface="Segoe UI"/>
                </a:rPr>
                <a:t>1536</a:t>
              </a:r>
            </a:p>
          </p:txBody>
        </p:sp>
        <p:sp>
          <p:nvSpPr>
            <p:cNvPr id="120" name="Rectangle 119"/>
            <p:cNvSpPr/>
            <p:nvPr/>
          </p:nvSpPr>
          <p:spPr>
            <a:xfrm>
              <a:off x="1316080" y="2919045"/>
              <a:ext cx="537327" cy="274320"/>
            </a:xfrm>
            <a:prstGeom prst="rect">
              <a:avLst/>
            </a:prstGeom>
            <a:solidFill>
              <a:srgbClr val="00BCF2"/>
            </a:solidFill>
          </p:spPr>
          <p:txBody>
            <a:bodyPr wrap="non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176" dirty="0">
                  <a:solidFill>
                    <a:srgbClr val="000000"/>
                  </a:solidFill>
                  <a:latin typeface="Segoe UI"/>
                </a:rPr>
                <a:t>2048</a:t>
              </a:r>
            </a:p>
          </p:txBody>
        </p:sp>
        <p:sp>
          <p:nvSpPr>
            <p:cNvPr id="121" name="Rectangle 120"/>
            <p:cNvSpPr/>
            <p:nvPr/>
          </p:nvSpPr>
          <p:spPr>
            <a:xfrm>
              <a:off x="1308126" y="3223845"/>
              <a:ext cx="545281" cy="274320"/>
            </a:xfrm>
            <a:prstGeom prst="rect">
              <a:avLst/>
            </a:prstGeom>
            <a:solidFill>
              <a:srgbClr val="00BCF2"/>
            </a:solidFill>
          </p:spPr>
          <p:txBody>
            <a:bodyPr wrap="non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176" dirty="0">
                  <a:solidFill>
                    <a:srgbClr val="000000"/>
                  </a:solidFill>
                  <a:latin typeface="Segoe UI"/>
                </a:rPr>
                <a:t>2560</a:t>
              </a:r>
            </a:p>
          </p:txBody>
        </p:sp>
      </p:grpSp>
      <p:sp>
        <p:nvSpPr>
          <p:cNvPr id="122" name="Rectangle 121"/>
          <p:cNvSpPr/>
          <p:nvPr/>
        </p:nvSpPr>
        <p:spPr>
          <a:xfrm>
            <a:off x="6554624" y="4624233"/>
            <a:ext cx="620096" cy="1416351"/>
          </a:xfrm>
          <a:prstGeom prst="rect">
            <a:avLst/>
          </a:prstGeom>
          <a:solidFill>
            <a:srgbClr val="107C10"/>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a:defRPr/>
            </a:pPr>
            <a:endParaRPr lang="en-US" sz="2255" dirty="0">
              <a:solidFill>
                <a:srgbClr val="FFFFFF"/>
              </a:solidFill>
              <a:latin typeface="Segoe UI"/>
            </a:endParaRPr>
          </a:p>
        </p:txBody>
      </p:sp>
      <p:sp>
        <p:nvSpPr>
          <p:cNvPr id="123" name="Rectangle 122"/>
          <p:cNvSpPr/>
          <p:nvPr/>
        </p:nvSpPr>
        <p:spPr>
          <a:xfrm>
            <a:off x="7467701" y="4622835"/>
            <a:ext cx="298808" cy="1416351"/>
          </a:xfrm>
          <a:prstGeom prst="rect">
            <a:avLst/>
          </a:prstGeom>
          <a:solidFill>
            <a:srgbClr val="5C2D91"/>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a:defRPr/>
            </a:pPr>
            <a:endParaRPr lang="en-US" sz="2255" dirty="0">
              <a:solidFill>
                <a:srgbClr val="FFFFFF"/>
              </a:solidFill>
              <a:latin typeface="Segoe UI"/>
            </a:endParaRPr>
          </a:p>
        </p:txBody>
      </p:sp>
      <p:sp>
        <p:nvSpPr>
          <p:cNvPr id="124" name="Rectangle 123"/>
          <p:cNvSpPr/>
          <p:nvPr/>
        </p:nvSpPr>
        <p:spPr>
          <a:xfrm>
            <a:off x="8364847" y="4622834"/>
            <a:ext cx="298808" cy="1416351"/>
          </a:xfrm>
          <a:prstGeom prst="rect">
            <a:avLst/>
          </a:prstGeom>
          <a:solidFill>
            <a:srgbClr val="D83B01"/>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a:defRPr/>
            </a:pPr>
            <a:endParaRPr lang="en-US" sz="2255" dirty="0">
              <a:solidFill>
                <a:srgbClr val="FFFFFF"/>
              </a:solidFill>
              <a:latin typeface="Segoe UI"/>
            </a:endParaRPr>
          </a:p>
        </p:txBody>
      </p:sp>
    </p:spTree>
    <p:extLst>
      <p:ext uri="{BB962C8B-B14F-4D97-AF65-F5344CB8AC3E}">
        <p14:creationId xmlns:p14="http://schemas.microsoft.com/office/powerpoint/2010/main" val="97022062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25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25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wipe(left)">
                                      <p:cBhvr>
                                        <p:cTn id="16" dur="250"/>
                                        <p:tgtEl>
                                          <p:spTgt spid="100"/>
                                        </p:tgtEl>
                                      </p:cBhvr>
                                    </p:animEffect>
                                  </p:childTnLst>
                                </p:cTn>
                              </p:par>
                              <p:par>
                                <p:cTn id="17" presetID="22" presetClass="entr" presetSubtype="8"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left)">
                                      <p:cBhvr>
                                        <p:cTn id="19" dur="250"/>
                                        <p:tgtEl>
                                          <p:spTgt spid="8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250"/>
                                        <p:tgtEl>
                                          <p:spTgt spid="3">
                                            <p:txEl>
                                              <p:pRg st="4" end="4"/>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50"/>
                                        <p:tgtEl>
                                          <p:spTgt spid="3">
                                            <p:txEl>
                                              <p:pRg st="5" end="5"/>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left)">
                                      <p:cBhvr>
                                        <p:cTn id="30" dur="250"/>
                                        <p:tgtEl>
                                          <p:spTgt spid="3">
                                            <p:txEl>
                                              <p:pRg st="6" end="6"/>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wipe(left)">
                                      <p:cBhvr>
                                        <p:cTn id="33" dur="250"/>
                                        <p:tgtEl>
                                          <p:spTgt spid="9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wipe(left)">
                                      <p:cBhvr>
                                        <p:cTn id="38" dur="250"/>
                                        <p:tgtEl>
                                          <p:spTgt spid="3">
                                            <p:txEl>
                                              <p:pRg st="8" end="8"/>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wipe(left)">
                                      <p:cBhvr>
                                        <p:cTn id="41" dur="250"/>
                                        <p:tgtEl>
                                          <p:spTgt spid="3">
                                            <p:txEl>
                                              <p:pRg st="9" end="9"/>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wipe(left)">
                                      <p:cBhvr>
                                        <p:cTn id="44" dur="250"/>
                                        <p:tgtEl>
                                          <p:spTgt spid="3">
                                            <p:txEl>
                                              <p:pRg st="10" end="10"/>
                                            </p:txEl>
                                          </p:spTgt>
                                        </p:tgtEl>
                                      </p:cBhvr>
                                    </p:animEffect>
                                  </p:childTnLst>
                                </p:cTn>
                              </p:par>
                              <p:par>
                                <p:cTn id="45" presetID="22" presetClass="entr" presetSubtype="8" fill="hold"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wipe(left)">
                                      <p:cBhvr>
                                        <p:cTn id="47" dur="250"/>
                                        <p:tgtEl>
                                          <p:spTgt spid="10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22"/>
                                        </p:tgtEl>
                                        <p:attrNameLst>
                                          <p:attrName>style.visibility</p:attrName>
                                        </p:attrNameLst>
                                      </p:cBhvr>
                                      <p:to>
                                        <p:strVal val="visible"/>
                                      </p:to>
                                    </p:set>
                                    <p:animEffect transition="in" filter="wipe(left)">
                                      <p:cBhvr>
                                        <p:cTn id="50" dur="250"/>
                                        <p:tgtEl>
                                          <p:spTgt spid="12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23"/>
                                        </p:tgtEl>
                                        <p:attrNameLst>
                                          <p:attrName>style.visibility</p:attrName>
                                        </p:attrNameLst>
                                      </p:cBhvr>
                                      <p:to>
                                        <p:strVal val="visible"/>
                                      </p:to>
                                    </p:set>
                                    <p:animEffect transition="in" filter="wipe(left)">
                                      <p:cBhvr>
                                        <p:cTn id="53" dur="250"/>
                                        <p:tgtEl>
                                          <p:spTgt spid="12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24"/>
                                        </p:tgtEl>
                                        <p:attrNameLst>
                                          <p:attrName>style.visibility</p:attrName>
                                        </p:attrNameLst>
                                      </p:cBhvr>
                                      <p:to>
                                        <p:strVal val="visible"/>
                                      </p:to>
                                    </p:set>
                                    <p:animEffect transition="in" filter="wipe(left)">
                                      <p:cBhvr>
                                        <p:cTn id="56" dur="25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23" grpId="0" animBg="1"/>
      <p:bldP spid="1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lvl="0" defTabSz="914400">
              <a:spcBef>
                <a:spcPts val="1000"/>
              </a:spcBef>
              <a:defRPr/>
            </a:pPr>
            <a:r>
              <a:rPr lang="en-GB" sz="8000" dirty="0">
                <a:solidFill>
                  <a:schemeClr val="bg1"/>
                </a:solidFill>
              </a:rPr>
              <a:t>Azure Blob Storage</a:t>
            </a:r>
            <a:br>
              <a:rPr lang="en-GB" sz="8000" dirty="0">
                <a:solidFill>
                  <a:schemeClr val="bg1"/>
                </a:solidFill>
              </a:rPr>
            </a:br>
            <a:r>
              <a:rPr lang="en-GB" sz="3600" dirty="0">
                <a:solidFill>
                  <a:schemeClr val="bg1"/>
                </a:solidFill>
              </a:rPr>
              <a:t>.NET Application and programmatic storage access</a:t>
            </a:r>
            <a:br>
              <a:rPr lang="en-GB" sz="3600" dirty="0">
                <a:solidFill>
                  <a:schemeClr val="bg1"/>
                </a:solidFill>
              </a:rPr>
            </a:br>
            <a:r>
              <a:rPr lang="en-GB" sz="2400" dirty="0">
                <a:solidFill>
                  <a:schemeClr val="bg1"/>
                </a:solidFill>
                <a:hlinkClick r:id="rId4"/>
              </a:rPr>
              <a:t>https://azure.microsoft.com/en-gb/documentation/articles/storage-dotnet-how-to-use-blobs/</a:t>
            </a:r>
            <a:r>
              <a:rPr lang="en-GB" sz="2400" dirty="0">
                <a:solidFill>
                  <a:schemeClr val="bg1"/>
                </a:solidFill>
              </a:rPr>
              <a:t> </a:t>
            </a:r>
            <a:endParaRPr lang="en-GB"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30252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Services</a:t>
            </a:r>
          </a:p>
        </p:txBody>
      </p:sp>
      <p:sp>
        <p:nvSpPr>
          <p:cNvPr id="7" name="Rectangle 6"/>
          <p:cNvSpPr/>
          <p:nvPr/>
        </p:nvSpPr>
        <p:spPr bwMode="auto">
          <a:xfrm>
            <a:off x="2699994"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a:p>
            <a:pPr marL="0" marR="0" lvl="0" indent="0" algn="l" defTabSz="839886"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Fully Managed File Shares in the Cloud</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and REST access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“Lift and shift” legacy apps</a:t>
            </a:r>
          </a:p>
        </p:txBody>
      </p:sp>
      <p:sp>
        <p:nvSpPr>
          <p:cNvPr id="8" name="Rectangle 7"/>
          <p:cNvSpPr/>
          <p:nvPr/>
        </p:nvSpPr>
        <p:spPr bwMode="auto">
          <a:xfrm>
            <a:off x="372801"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72801" y="5638840"/>
            <a:ext cx="11594661" cy="92764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marL="0" marR="0" lvl="0" indent="0" algn="ctr" defTabSz="839979" rtl="0" eaLnBrk="1" fontAlgn="base" latinLnBrk="0" hangingPunct="1">
              <a:lnSpc>
                <a:spcPct val="10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39979"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Durability, Encryption at Rest, Strongly Consistent Replication, Fault Tolerance, Auto Load-Balancing</a:t>
            </a:r>
          </a:p>
        </p:txBody>
      </p:sp>
      <p:grpSp>
        <p:nvGrpSpPr>
          <p:cNvPr id="11" name="Group 10"/>
          <p:cNvGrpSpPr/>
          <p:nvPr/>
        </p:nvGrpSpPr>
        <p:grpSpPr>
          <a:xfrm>
            <a:off x="145985" y="1187938"/>
            <a:ext cx="5392810" cy="1367069"/>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27408" tIns="143407" rIns="179259" bIns="143407" rtlCol="0">
                <a:spAutoFit/>
              </a:bodyPr>
              <a:lstStyle/>
              <a:p>
                <a:pPr marL="0" marR="0" lvl="0" indent="0" algn="ctr"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Virtual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sp>
            <p:nvSpPr>
              <p:cNvPr id="50" name="TextBox 49"/>
              <p:cNvSpPr txBox="1"/>
              <p:nvPr/>
            </p:nvSpPr>
            <p:spPr>
              <a:xfrm>
                <a:off x="7270490" y="5266271"/>
                <a:ext cx="1718120"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w="3175">
                    <a:noFill/>
                  </a:ln>
                  <a:gradFill>
                    <a:gsLst>
                      <a:gs pos="83772">
                        <a:srgbClr val="505050"/>
                      </a:gs>
                      <a:gs pos="42857">
                        <a:srgbClr val="505050"/>
                      </a:gs>
                    </a:gsLst>
                    <a:lin ang="5400000" scaled="0"/>
                  </a:gradFill>
                  <a:effectLst/>
                  <a:uLnTx/>
                  <a:uFillTx/>
                  <a:latin typeface="Segoe UI"/>
                  <a:ea typeface="+mn-ea"/>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Networking</a:t>
                </a:r>
              </a:p>
            </p:txBody>
          </p:sp>
        </p:grpSp>
      </p:grpSp>
      <p:sp>
        <p:nvSpPr>
          <p:cNvPr id="60" name="Rectangle 59"/>
          <p:cNvSpPr/>
          <p:nvPr/>
        </p:nvSpPr>
        <p:spPr bwMode="auto">
          <a:xfrm>
            <a:off x="502718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Objects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Highly scalable, REST based cloud object store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Cool Tier Available</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Append Blobs</a:t>
            </a:r>
          </a:p>
        </p:txBody>
      </p:sp>
      <p:sp>
        <p:nvSpPr>
          <p:cNvPr id="61" name="Rectangle 60"/>
          <p:cNvSpPr/>
          <p:nvPr/>
        </p:nvSpPr>
        <p:spPr bwMode="auto">
          <a:xfrm>
            <a:off x="968157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Queues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Decouple and scale components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Message visibility timeout and update message to protect against unreliable dequeuers </a:t>
            </a:r>
          </a:p>
        </p:txBody>
      </p:sp>
      <p:sp>
        <p:nvSpPr>
          <p:cNvPr id="62" name="Rectangle 61"/>
          <p:cNvSpPr/>
          <p:nvPr/>
        </p:nvSpPr>
        <p:spPr bwMode="auto">
          <a:xfrm>
            <a:off x="7354382"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Massive auto-scaling NoSQL store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 scaling based on load</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to PBs of table data </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5032252" y="1190542"/>
            <a:ext cx="7789446" cy="1273564"/>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Existing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45" tIns="43923" rIns="87845" bIns="439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grpSp>
          <p:sp>
            <p:nvSpPr>
              <p:cNvPr id="69" name="TextBox 68"/>
              <p:cNvSpPr txBox="1"/>
              <p:nvPr/>
            </p:nvSpPr>
            <p:spPr>
              <a:xfrm>
                <a:off x="2187551" y="503608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Web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Serverless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sp>
            <p:nvSpPr>
              <p:cNvPr id="80" name="TextBox 79"/>
              <p:cNvSpPr txBox="1"/>
              <p:nvPr/>
            </p:nvSpPr>
            <p:spPr>
              <a:xfrm>
                <a:off x="3790297" y="5095254"/>
                <a:ext cx="2719933"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Microservices</a:t>
                </a:r>
              </a:p>
            </p:txBody>
          </p:sp>
        </p:grpSp>
      </p:grpSp>
      <p:sp>
        <p:nvSpPr>
          <p:cNvPr id="3" name="Rectangle 2"/>
          <p:cNvSpPr/>
          <p:nvPr/>
        </p:nvSpPr>
        <p:spPr bwMode="auto">
          <a:xfrm>
            <a:off x="7354380" y="2464106"/>
            <a:ext cx="2254961" cy="3120130"/>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175893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Table Storage</a:t>
            </a:r>
          </a:p>
        </p:txBody>
      </p:sp>
      <p:grpSp>
        <p:nvGrpSpPr>
          <p:cNvPr id="18" name="Group 17"/>
          <p:cNvGrpSpPr/>
          <p:nvPr/>
        </p:nvGrpSpPr>
        <p:grpSpPr>
          <a:xfrm>
            <a:off x="2003612" y="1299872"/>
            <a:ext cx="8184777" cy="4258239"/>
            <a:chOff x="2003612" y="1667426"/>
            <a:chExt cx="8184777" cy="4258239"/>
          </a:xfrm>
        </p:grpSpPr>
        <p:sp>
          <p:nvSpPr>
            <p:cNvPr id="41" name="Rectangle: Rounded Corners 40"/>
            <p:cNvSpPr/>
            <p:nvPr/>
          </p:nvSpPr>
          <p:spPr bwMode="auto">
            <a:xfrm>
              <a:off x="2003612" y="1667430"/>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p:cNvSpPr/>
            <p:nvPr/>
          </p:nvSpPr>
          <p:spPr bwMode="auto">
            <a:xfrm>
              <a:off x="5024718"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p:cNvSpPr/>
            <p:nvPr/>
          </p:nvSpPr>
          <p:spPr bwMode="auto">
            <a:xfrm>
              <a:off x="2344270" y="3482781"/>
              <a:ext cx="1461247"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shop</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52"/>
            <p:cNvSpPr/>
            <p:nvPr/>
          </p:nvSpPr>
          <p:spPr bwMode="auto">
            <a:xfrm>
              <a:off x="5150224" y="3482780"/>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customers</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Rounded Corners 53"/>
            <p:cNvSpPr/>
            <p:nvPr/>
          </p:nvSpPr>
          <p:spPr bwMode="auto">
            <a:xfrm>
              <a:off x="5159189" y="4827934"/>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products</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Rounded Corners 57"/>
            <p:cNvSpPr/>
            <p:nvPr/>
          </p:nvSpPr>
          <p:spPr bwMode="auto">
            <a:xfrm>
              <a:off x="8045824"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Rounded Corners 80"/>
            <p:cNvSpPr/>
            <p:nvPr/>
          </p:nvSpPr>
          <p:spPr bwMode="auto">
            <a:xfrm>
              <a:off x="8180299" y="2385140"/>
              <a:ext cx="1891553" cy="92006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a:t>
              </a:r>
              <a:r>
                <a:rPr kumimoji="0" lang="en-GB" sz="2000" b="0" i="0" u="none" strike="noStrike" kern="1200" cap="none" spc="0" normalizeH="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lang="en-GB" sz="2000" baseline="0" dirty="0">
                  <a:gradFill>
                    <a:gsLst>
                      <a:gs pos="0">
                        <a:srgbClr val="FFFFFF"/>
                      </a:gs>
                      <a:gs pos="100000">
                        <a:srgbClr val="FFFFFF"/>
                      </a:gs>
                    </a:gsLst>
                    <a:lin ang="5400000" scaled="0"/>
                  </a:gradFill>
                  <a:latin typeface="Segoe UI"/>
                  <a:ea typeface="Segoe UI" pitchFamily="34" charset="0"/>
                  <a:cs typeface="Segoe UI" pitchFamily="34" charset="0"/>
                </a:rPr>
                <a:t>Email:</a:t>
              </a:r>
              <a:r>
                <a:rPr lang="en-GB" sz="2000" dirty="0">
                  <a:gradFill>
                    <a:gsLst>
                      <a:gs pos="0">
                        <a:srgbClr val="FFFFFF"/>
                      </a:gs>
                      <a:gs pos="100000">
                        <a:srgbClr val="FFFFFF"/>
                      </a:gs>
                    </a:gsLst>
                    <a:lin ang="5400000" scaled="0"/>
                  </a:gradFill>
                  <a:latin typeface="Segoe UI"/>
                  <a:ea typeface="Segoe UI" pitchFamily="34" charset="0"/>
                  <a:cs typeface="Segoe UI" pitchFamily="34" charset="0"/>
                </a:rPr>
                <a:t> ………..</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6" name="Straight Arrow Connector 85"/>
            <p:cNvCxnSpPr>
              <a:stCxn id="43" idx="3"/>
              <a:endCxn id="53" idx="1"/>
            </p:cNvCxnSpPr>
            <p:nvPr/>
          </p:nvCxnSpPr>
          <p:spPr>
            <a:xfrm flipV="1">
              <a:off x="3805517" y="3796545"/>
              <a:ext cx="1344707" cy="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43" idx="3"/>
              <a:endCxn id="54" idx="1"/>
            </p:cNvCxnSpPr>
            <p:nvPr/>
          </p:nvCxnSpPr>
          <p:spPr>
            <a:xfrm>
              <a:off x="3805517" y="3796546"/>
              <a:ext cx="1353672" cy="134515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53" idx="3"/>
            </p:cNvCxnSpPr>
            <p:nvPr/>
          </p:nvCxnSpPr>
          <p:spPr>
            <a:xfrm>
              <a:off x="7041777" y="3796545"/>
              <a:ext cx="1129553" cy="40386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54" idx="3"/>
            </p:cNvCxnSpPr>
            <p:nvPr/>
          </p:nvCxnSpPr>
          <p:spPr>
            <a:xfrm>
              <a:off x="7050742" y="5141699"/>
              <a:ext cx="1120588" cy="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91869" y="1667426"/>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Account</a:t>
              </a:r>
            </a:p>
          </p:txBody>
        </p:sp>
        <p:sp>
          <p:nvSpPr>
            <p:cNvPr id="92" name="TextBox 91"/>
            <p:cNvSpPr txBox="1"/>
            <p:nvPr/>
          </p:nvSpPr>
          <p:spPr>
            <a:xfrm>
              <a:off x="5217461" y="1667426"/>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GB" sz="2400" dirty="0">
                  <a:solidFill>
                    <a:srgbClr val="FFFFFF"/>
                  </a:solidFill>
                  <a:latin typeface="Segoe UI"/>
                </a:rPr>
                <a:t>Table</a:t>
              </a:r>
              <a:endParaRPr kumimoji="0" lang="en-GB"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TextBox 92"/>
            <p:cNvSpPr txBox="1"/>
            <p:nvPr/>
          </p:nvSpPr>
          <p:spPr>
            <a:xfrm>
              <a:off x="8243053" y="1667426"/>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GB" sz="2400" dirty="0">
                  <a:solidFill>
                    <a:srgbClr val="FFFFFF"/>
                  </a:solidFill>
                  <a:latin typeface="Segoe UI"/>
                </a:rPr>
                <a:t>Entity</a:t>
              </a:r>
              <a:endParaRPr kumimoji="0" lang="en-GB" sz="2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4" name="Straight Arrow Connector 93"/>
            <p:cNvCxnSpPr>
              <a:stCxn id="53" idx="3"/>
              <a:endCxn id="81" idx="1"/>
            </p:cNvCxnSpPr>
            <p:nvPr/>
          </p:nvCxnSpPr>
          <p:spPr>
            <a:xfrm flipV="1">
              <a:off x="7041777" y="2845173"/>
              <a:ext cx="1138522" cy="95137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537883" y="5620247"/>
            <a:ext cx="1113416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505050"/>
                </a:solidFill>
                <a:effectLst/>
                <a:uLnTx/>
                <a:uFillTx/>
                <a:latin typeface="Segoe UI"/>
                <a:ea typeface="+mn-ea"/>
                <a:cs typeface="+mn-cs"/>
              </a:rPr>
              <a:t>https</a:t>
            </a:r>
            <a:r>
              <a:rPr kumimoji="0" lang="en-GB" sz="2400" b="0" i="0" u="none" strike="noStrike" kern="1200" cap="none" spc="0" normalizeH="0" baseline="0" noProof="0" dirty="0">
                <a:ln>
                  <a:noFill/>
                </a:ln>
                <a:solidFill>
                  <a:srgbClr val="00B050"/>
                </a:solidFill>
                <a:effectLst/>
                <a:uLnTx/>
                <a:uFillTx/>
                <a:latin typeface="Segoe UI"/>
                <a:ea typeface="+mn-ea"/>
                <a:cs typeface="+mn-cs"/>
              </a:rPr>
              <a:t>://&lt;accountname&gt;.</a:t>
            </a:r>
            <a:r>
              <a:rPr lang="en-GB" sz="2400" dirty="0">
                <a:solidFill>
                  <a:srgbClr val="505050"/>
                </a:solidFill>
                <a:latin typeface="Segoe UI"/>
              </a:rPr>
              <a:t>table</a:t>
            </a:r>
            <a:r>
              <a:rPr kumimoji="0" lang="en-GB" sz="2400" b="0" i="0" u="none" strike="noStrike" kern="1200" cap="none" spc="0" normalizeH="0" baseline="0" noProof="0" dirty="0">
                <a:ln>
                  <a:noFill/>
                </a:ln>
                <a:solidFill>
                  <a:srgbClr val="505050"/>
                </a:solidFill>
                <a:effectLst/>
                <a:uLnTx/>
                <a:uFillTx/>
                <a:latin typeface="Segoe UI"/>
                <a:ea typeface="+mn-ea"/>
                <a:cs typeface="+mn-cs"/>
              </a:rPr>
              <a:t>.core.windows.net/</a:t>
            </a:r>
            <a:r>
              <a:rPr kumimoji="0" lang="en-GB" sz="2400" b="0" i="0" u="none" strike="noStrike" kern="1200" cap="none" spc="0" normalizeH="0" baseline="0" noProof="0" dirty="0">
                <a:ln>
                  <a:noFill/>
                </a:ln>
                <a:solidFill>
                  <a:srgbClr val="FF0000"/>
                </a:solidFill>
                <a:effectLst/>
                <a:uLnTx/>
                <a:uFillTx/>
                <a:latin typeface="Segoe UI"/>
                <a:ea typeface="+mn-ea"/>
                <a:cs typeface="+mn-cs"/>
              </a:rPr>
              <a:t>&lt;</a:t>
            </a:r>
            <a:r>
              <a:rPr kumimoji="0" lang="en-GB" sz="2400" b="0" i="0" u="none" strike="noStrike" kern="1200" cap="none" spc="0" normalizeH="0" baseline="0" noProof="0" dirty="0" err="1">
                <a:ln>
                  <a:noFill/>
                </a:ln>
                <a:solidFill>
                  <a:srgbClr val="FF0000"/>
                </a:solidFill>
                <a:effectLst/>
                <a:uLnTx/>
                <a:uFillTx/>
                <a:latin typeface="Segoe UI"/>
                <a:ea typeface="+mn-ea"/>
                <a:cs typeface="+mn-cs"/>
              </a:rPr>
              <a:t>tablename</a:t>
            </a:r>
            <a:r>
              <a:rPr kumimoji="0" lang="en-GB" sz="2400" b="0" i="0" u="none" strike="noStrike" kern="1200" cap="none" spc="0" normalizeH="0" baseline="0" noProof="0" dirty="0">
                <a:ln>
                  <a:noFill/>
                </a:ln>
                <a:solidFill>
                  <a:srgbClr val="FF0000"/>
                </a:solidFill>
                <a:effectLst/>
                <a:uLnTx/>
                <a:uFillTx/>
                <a:latin typeface="Segoe UI"/>
                <a:ea typeface="+mn-ea"/>
                <a:cs typeface="+mn-cs"/>
              </a:rPr>
              <a:t>&gt;</a:t>
            </a:r>
            <a:endParaRPr kumimoji="0" lang="en-GB" sz="24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95" name="TextBox 94"/>
          <p:cNvSpPr txBox="1"/>
          <p:nvPr/>
        </p:nvSpPr>
        <p:spPr>
          <a:xfrm>
            <a:off x="528918" y="6096490"/>
            <a:ext cx="1113416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505050"/>
                </a:solidFill>
                <a:effectLst/>
                <a:uLnTx/>
                <a:uFillTx/>
                <a:latin typeface="Segoe UI"/>
                <a:ea typeface="+mn-ea"/>
                <a:cs typeface="+mn-cs"/>
              </a:rPr>
              <a:t>https://</a:t>
            </a:r>
            <a:r>
              <a:rPr lang="en-GB" sz="2400" dirty="0">
                <a:solidFill>
                  <a:srgbClr val="00B050"/>
                </a:solidFill>
                <a:latin typeface="Segoe UI"/>
              </a:rPr>
              <a:t>shop</a:t>
            </a:r>
            <a:r>
              <a:rPr kumimoji="0" lang="en-GB" sz="2400" b="0" i="0" u="none" strike="noStrike" kern="1200" cap="none" spc="0" normalizeH="0" baseline="0" noProof="0" dirty="0">
                <a:ln>
                  <a:noFill/>
                </a:ln>
                <a:solidFill>
                  <a:srgbClr val="505050"/>
                </a:solidFill>
                <a:effectLst/>
                <a:uLnTx/>
                <a:uFillTx/>
                <a:latin typeface="Segoe UI"/>
                <a:ea typeface="+mn-ea"/>
                <a:cs typeface="+mn-cs"/>
              </a:rPr>
              <a:t>.table.core.windows.net/</a:t>
            </a:r>
            <a:r>
              <a:rPr lang="en-GB" sz="2400" dirty="0">
                <a:solidFill>
                  <a:srgbClr val="FF0000"/>
                </a:solidFill>
                <a:latin typeface="Segoe UI"/>
              </a:rPr>
              <a:t>customers</a:t>
            </a:r>
            <a:endParaRPr kumimoji="0" lang="en-GB" sz="24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25" name="Rectangle: Rounded Corners 24"/>
          <p:cNvSpPr/>
          <p:nvPr/>
        </p:nvSpPr>
        <p:spPr bwMode="auto">
          <a:xfrm>
            <a:off x="8180299" y="3163340"/>
            <a:ext cx="1891553" cy="92006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a:t>
            </a:r>
            <a:r>
              <a:rPr kumimoji="0" lang="en-GB" sz="2000" b="0" i="0" u="none" strike="noStrike" kern="1200" cap="none" spc="0" normalizeH="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Age</a:t>
            </a:r>
            <a:r>
              <a:rPr lang="en-GB" sz="2000" baseline="0" dirty="0">
                <a:gradFill>
                  <a:gsLst>
                    <a:gs pos="0">
                      <a:srgbClr val="FFFFFF"/>
                    </a:gs>
                    <a:gs pos="100000">
                      <a:srgbClr val="FFFFFF"/>
                    </a:gs>
                  </a:gsLst>
                  <a:lin ang="5400000" scaled="0"/>
                </a:gradFill>
                <a:latin typeface="Segoe UI"/>
                <a:ea typeface="Segoe UI" pitchFamily="34" charset="0"/>
                <a:cs typeface="Segoe UI" pitchFamily="34" charset="0"/>
              </a:rPr>
              <a:t>:</a:t>
            </a:r>
            <a:r>
              <a:rPr lang="en-GB" sz="2000" dirty="0">
                <a:gradFill>
                  <a:gsLst>
                    <a:gs pos="0">
                      <a:srgbClr val="FFFFFF"/>
                    </a:gs>
                    <a:gs pos="100000">
                      <a:srgbClr val="FFFFFF"/>
                    </a:gs>
                  </a:gsLst>
                  <a:lin ang="5400000" scaled="0"/>
                </a:gradFill>
                <a:latin typeface="Segoe UI"/>
                <a:ea typeface="Segoe UI" pitchFamily="34" charset="0"/>
                <a:cs typeface="Segoe UI" pitchFamily="34" charset="0"/>
              </a:rPr>
              <a:t> ………..</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p:cNvSpPr/>
          <p:nvPr/>
        </p:nvSpPr>
        <p:spPr bwMode="auto">
          <a:xfrm>
            <a:off x="8171330" y="4309095"/>
            <a:ext cx="1891553" cy="92006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ProductID</a:t>
            </a: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lang="en-GB" sz="2000" noProof="0" dirty="0" err="1">
                <a:gradFill>
                  <a:gsLst>
                    <a:gs pos="0">
                      <a:srgbClr val="FFFFFF"/>
                    </a:gs>
                    <a:gs pos="100000">
                      <a:srgbClr val="FFFFFF"/>
                    </a:gs>
                  </a:gsLst>
                  <a:lin ang="5400000" scaled="0"/>
                </a:gradFill>
                <a:latin typeface="Segoe UI"/>
                <a:ea typeface="Segoe UI" pitchFamily="34" charset="0"/>
                <a:cs typeface="Segoe UI" pitchFamily="34" charset="0"/>
              </a:rPr>
              <a:t>ProdName</a:t>
            </a:r>
            <a:r>
              <a:rPr lang="en-GB" sz="2000" noProof="0" dirty="0">
                <a:gradFill>
                  <a:gsLst>
                    <a:gs pos="0">
                      <a:srgbClr val="FFFFFF"/>
                    </a:gs>
                    <a:gs pos="100000">
                      <a:srgbClr val="FFFFFF"/>
                    </a:gs>
                  </a:gsLst>
                  <a:lin ang="5400000" scaled="0"/>
                </a:gradFill>
                <a:latin typeface="Segoe UI"/>
                <a:ea typeface="Segoe UI" pitchFamily="34" charset="0"/>
                <a:cs typeface="Segoe UI" pitchFamily="34" charset="0"/>
              </a:rPr>
              <a:t>:...</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8684899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lvl="0" defTabSz="914400">
              <a:spcBef>
                <a:spcPts val="1000"/>
              </a:spcBef>
              <a:defRPr/>
            </a:pPr>
            <a:r>
              <a:rPr lang="en-GB" sz="8000" dirty="0">
                <a:solidFill>
                  <a:schemeClr val="bg1"/>
                </a:solidFill>
              </a:rPr>
              <a:t>Azure Table Storage</a:t>
            </a:r>
            <a:br>
              <a:rPr lang="en-GB" sz="8000" dirty="0">
                <a:solidFill>
                  <a:schemeClr val="bg1"/>
                </a:solidFill>
              </a:rPr>
            </a:br>
            <a:r>
              <a:rPr lang="en-GB" sz="3600" dirty="0">
                <a:solidFill>
                  <a:schemeClr val="bg1"/>
                </a:solidFill>
              </a:rPr>
              <a:t>.NET Application and programmatic storage access</a:t>
            </a:r>
            <a:br>
              <a:rPr lang="en-GB" sz="3600" dirty="0">
                <a:solidFill>
                  <a:schemeClr val="bg1"/>
                </a:solidFill>
              </a:rPr>
            </a:br>
            <a:r>
              <a:rPr lang="en-GB" sz="2400" dirty="0">
                <a:solidFill>
                  <a:schemeClr val="bg1"/>
                </a:solidFill>
                <a:hlinkClick r:id="rId4"/>
              </a:rPr>
              <a:t>https://azure.microsoft.com/en-gb/documentation/articles/storage-dotnet-how-to-use-tables/</a:t>
            </a:r>
            <a:r>
              <a:rPr lang="en-GB" sz="2400" dirty="0">
                <a:solidFill>
                  <a:schemeClr val="bg1"/>
                </a:solidFill>
              </a:rPr>
              <a:t> </a:t>
            </a:r>
            <a:endParaRPr lang="en-GB"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0459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Services</a:t>
            </a:r>
          </a:p>
        </p:txBody>
      </p:sp>
      <p:sp>
        <p:nvSpPr>
          <p:cNvPr id="7" name="Rectangle 6"/>
          <p:cNvSpPr/>
          <p:nvPr/>
        </p:nvSpPr>
        <p:spPr bwMode="auto">
          <a:xfrm>
            <a:off x="2699994"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a:p>
            <a:pPr marL="0" marR="0" lvl="0" indent="0" algn="l" defTabSz="839886"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Fully Managed File Shares in the Cloud</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and REST access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“Lift and shift” legacy apps</a:t>
            </a:r>
          </a:p>
        </p:txBody>
      </p:sp>
      <p:sp>
        <p:nvSpPr>
          <p:cNvPr id="8" name="Rectangle 7"/>
          <p:cNvSpPr/>
          <p:nvPr/>
        </p:nvSpPr>
        <p:spPr bwMode="auto">
          <a:xfrm>
            <a:off x="372801"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72801" y="5638840"/>
            <a:ext cx="11594661" cy="92764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marL="0" marR="0" lvl="0" indent="0" algn="ctr" defTabSz="839979" rtl="0" eaLnBrk="1" fontAlgn="base" latinLnBrk="0" hangingPunct="1">
              <a:lnSpc>
                <a:spcPct val="10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39979"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Durability, Encryption at Rest, Strongly Consistent Replication, Fault Tolerance, Auto Load-Balancing</a:t>
            </a:r>
          </a:p>
        </p:txBody>
      </p:sp>
      <p:grpSp>
        <p:nvGrpSpPr>
          <p:cNvPr id="11" name="Group 10"/>
          <p:cNvGrpSpPr/>
          <p:nvPr/>
        </p:nvGrpSpPr>
        <p:grpSpPr>
          <a:xfrm>
            <a:off x="145985" y="1187938"/>
            <a:ext cx="5392810" cy="1367069"/>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27408" tIns="143407" rIns="179259" bIns="143407" rtlCol="0">
                <a:spAutoFit/>
              </a:bodyPr>
              <a:lstStyle/>
              <a:p>
                <a:pPr marL="0" marR="0" lvl="0" indent="0" algn="ctr"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Virtual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sp>
            <p:nvSpPr>
              <p:cNvPr id="50" name="TextBox 49"/>
              <p:cNvSpPr txBox="1"/>
              <p:nvPr/>
            </p:nvSpPr>
            <p:spPr>
              <a:xfrm>
                <a:off x="7270490" y="5266271"/>
                <a:ext cx="1718120"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w="3175">
                    <a:noFill/>
                  </a:ln>
                  <a:gradFill>
                    <a:gsLst>
                      <a:gs pos="83772">
                        <a:srgbClr val="505050"/>
                      </a:gs>
                      <a:gs pos="42857">
                        <a:srgbClr val="505050"/>
                      </a:gs>
                    </a:gsLst>
                    <a:lin ang="5400000" scaled="0"/>
                  </a:gradFill>
                  <a:effectLst/>
                  <a:uLnTx/>
                  <a:uFillTx/>
                  <a:latin typeface="Segoe UI"/>
                  <a:ea typeface="+mn-ea"/>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Networking</a:t>
                </a:r>
              </a:p>
            </p:txBody>
          </p:sp>
        </p:grpSp>
      </p:grpSp>
      <p:sp>
        <p:nvSpPr>
          <p:cNvPr id="60" name="Rectangle 59"/>
          <p:cNvSpPr/>
          <p:nvPr/>
        </p:nvSpPr>
        <p:spPr bwMode="auto">
          <a:xfrm>
            <a:off x="502718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Objects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Highly scalable, REST based cloud object store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Cool Tier Available</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Append Blobs</a:t>
            </a:r>
          </a:p>
        </p:txBody>
      </p:sp>
      <p:sp>
        <p:nvSpPr>
          <p:cNvPr id="61" name="Rectangle 60"/>
          <p:cNvSpPr/>
          <p:nvPr/>
        </p:nvSpPr>
        <p:spPr bwMode="auto">
          <a:xfrm>
            <a:off x="968157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Queues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Decouple and scale components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Message visibility timeout and update message to protect against unreliable dequeuers </a:t>
            </a:r>
          </a:p>
        </p:txBody>
      </p:sp>
      <p:sp>
        <p:nvSpPr>
          <p:cNvPr id="62" name="Rectangle 61"/>
          <p:cNvSpPr/>
          <p:nvPr/>
        </p:nvSpPr>
        <p:spPr bwMode="auto">
          <a:xfrm>
            <a:off x="7354382"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Massive auto-scaling NoSQL store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 scaling based on load</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to PBs of table data </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5032252" y="1190542"/>
            <a:ext cx="7789446" cy="1273564"/>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Existing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45" tIns="43923" rIns="87845" bIns="439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grpSp>
          <p:sp>
            <p:nvSpPr>
              <p:cNvPr id="69" name="TextBox 68"/>
              <p:cNvSpPr txBox="1"/>
              <p:nvPr/>
            </p:nvSpPr>
            <p:spPr>
              <a:xfrm>
                <a:off x="2187551" y="503608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Web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Serverless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sp>
            <p:nvSpPr>
              <p:cNvPr id="80" name="TextBox 79"/>
              <p:cNvSpPr txBox="1"/>
              <p:nvPr/>
            </p:nvSpPr>
            <p:spPr>
              <a:xfrm>
                <a:off x="3790297" y="5095254"/>
                <a:ext cx="2719933"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Microservices</a:t>
                </a:r>
              </a:p>
            </p:txBody>
          </p:sp>
        </p:grpSp>
      </p:grpSp>
      <p:sp>
        <p:nvSpPr>
          <p:cNvPr id="3" name="Rectangle 2"/>
          <p:cNvSpPr/>
          <p:nvPr/>
        </p:nvSpPr>
        <p:spPr bwMode="auto">
          <a:xfrm>
            <a:off x="9697037" y="2456142"/>
            <a:ext cx="2254961" cy="3120130"/>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7787759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Queue Storage</a:t>
            </a:r>
          </a:p>
        </p:txBody>
      </p:sp>
      <p:grpSp>
        <p:nvGrpSpPr>
          <p:cNvPr id="3" name="Group 2"/>
          <p:cNvGrpSpPr/>
          <p:nvPr/>
        </p:nvGrpSpPr>
        <p:grpSpPr>
          <a:xfrm>
            <a:off x="3514165" y="1299881"/>
            <a:ext cx="5163671" cy="4258239"/>
            <a:chOff x="2003612" y="1299872"/>
            <a:chExt cx="5163671" cy="4258239"/>
          </a:xfrm>
        </p:grpSpPr>
        <p:sp>
          <p:nvSpPr>
            <p:cNvPr id="41" name="Rectangle: Rounded Corners 40"/>
            <p:cNvSpPr/>
            <p:nvPr/>
          </p:nvSpPr>
          <p:spPr bwMode="auto">
            <a:xfrm>
              <a:off x="2003612" y="1299876"/>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p:cNvSpPr/>
            <p:nvPr/>
          </p:nvSpPr>
          <p:spPr bwMode="auto">
            <a:xfrm>
              <a:off x="5024718" y="1299875"/>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p:cNvSpPr/>
            <p:nvPr/>
          </p:nvSpPr>
          <p:spPr bwMode="auto">
            <a:xfrm>
              <a:off x="2191870" y="3115227"/>
              <a:ext cx="1766046"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err="1">
                  <a:gradFill>
                    <a:gsLst>
                      <a:gs pos="0">
                        <a:srgbClr val="FFFFFF"/>
                      </a:gs>
                      <a:gs pos="100000">
                        <a:srgbClr val="FFFFFF"/>
                      </a:gs>
                    </a:gsLst>
                    <a:lin ang="5400000" scaled="0"/>
                  </a:gradFill>
                  <a:latin typeface="Segoe UI"/>
                  <a:ea typeface="Segoe UI" pitchFamily="34" charset="0"/>
                  <a:cs typeface="Segoe UI" pitchFamily="34" charset="0"/>
                </a:rPr>
                <a:t>myaccount</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52"/>
            <p:cNvSpPr/>
            <p:nvPr/>
          </p:nvSpPr>
          <p:spPr bwMode="auto">
            <a:xfrm>
              <a:off x="5159189" y="2311545"/>
              <a:ext cx="1891553" cy="87932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Images-to-download</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Rounded Corners 53"/>
            <p:cNvSpPr/>
            <p:nvPr/>
          </p:nvSpPr>
          <p:spPr bwMode="auto">
            <a:xfrm>
              <a:off x="5159189" y="3930934"/>
              <a:ext cx="1891553" cy="887112"/>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Images-to-resize</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6" name="Straight Arrow Connector 85"/>
            <p:cNvCxnSpPr>
              <a:stCxn id="43" idx="3"/>
              <a:endCxn id="53" idx="1"/>
            </p:cNvCxnSpPr>
            <p:nvPr/>
          </p:nvCxnSpPr>
          <p:spPr>
            <a:xfrm flipV="1">
              <a:off x="3957916" y="2751208"/>
              <a:ext cx="1201273" cy="67778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43" idx="3"/>
              <a:endCxn id="54" idx="1"/>
            </p:cNvCxnSpPr>
            <p:nvPr/>
          </p:nvCxnSpPr>
          <p:spPr>
            <a:xfrm>
              <a:off x="3957916" y="3428992"/>
              <a:ext cx="1201273" cy="945498"/>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91869" y="1299872"/>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Account</a:t>
              </a:r>
            </a:p>
          </p:txBody>
        </p:sp>
        <p:sp>
          <p:nvSpPr>
            <p:cNvPr id="92" name="TextBox 91"/>
            <p:cNvSpPr txBox="1"/>
            <p:nvPr/>
          </p:nvSpPr>
          <p:spPr>
            <a:xfrm>
              <a:off x="5217461" y="1299872"/>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GB" sz="2400" dirty="0">
                  <a:solidFill>
                    <a:srgbClr val="FFFFFF"/>
                  </a:solidFill>
                  <a:latin typeface="Segoe UI"/>
                </a:rPr>
                <a:t>Queue</a:t>
              </a:r>
              <a:endParaRPr kumimoji="0" lang="en-GB" sz="24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9" name="TextBox 18"/>
          <p:cNvSpPr txBox="1"/>
          <p:nvPr/>
        </p:nvSpPr>
        <p:spPr>
          <a:xfrm>
            <a:off x="537883" y="5620247"/>
            <a:ext cx="1113416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505050"/>
                </a:solidFill>
                <a:effectLst/>
                <a:uLnTx/>
                <a:uFillTx/>
                <a:latin typeface="Segoe UI"/>
                <a:ea typeface="+mn-ea"/>
                <a:cs typeface="+mn-cs"/>
              </a:rPr>
              <a:t>https</a:t>
            </a:r>
            <a:r>
              <a:rPr kumimoji="0" lang="en-GB" sz="2400" b="0" i="0" u="none" strike="noStrike" kern="1200" cap="none" spc="0" normalizeH="0" baseline="0" noProof="0" dirty="0">
                <a:ln>
                  <a:noFill/>
                </a:ln>
                <a:solidFill>
                  <a:srgbClr val="00B050"/>
                </a:solidFill>
                <a:effectLst/>
                <a:uLnTx/>
                <a:uFillTx/>
                <a:latin typeface="Segoe UI"/>
                <a:ea typeface="+mn-ea"/>
                <a:cs typeface="+mn-cs"/>
              </a:rPr>
              <a:t>://&lt;accountname&gt;.</a:t>
            </a:r>
            <a:r>
              <a:rPr lang="en-GB" sz="2400" dirty="0">
                <a:solidFill>
                  <a:srgbClr val="505050"/>
                </a:solidFill>
                <a:latin typeface="Segoe UI"/>
              </a:rPr>
              <a:t>queue</a:t>
            </a:r>
            <a:r>
              <a:rPr kumimoji="0" lang="en-GB" sz="2400" b="0" i="0" u="none" strike="noStrike" kern="1200" cap="none" spc="0" normalizeH="0" baseline="0" noProof="0" dirty="0">
                <a:ln>
                  <a:noFill/>
                </a:ln>
                <a:solidFill>
                  <a:srgbClr val="505050"/>
                </a:solidFill>
                <a:effectLst/>
                <a:uLnTx/>
                <a:uFillTx/>
                <a:latin typeface="Segoe UI"/>
                <a:ea typeface="+mn-ea"/>
                <a:cs typeface="+mn-cs"/>
              </a:rPr>
              <a:t>.core.windows.net/</a:t>
            </a:r>
            <a:r>
              <a:rPr kumimoji="0" lang="en-GB" sz="2400" b="0" i="0" u="none" strike="noStrike" kern="1200" cap="none" spc="0" normalizeH="0" baseline="0" noProof="0" dirty="0">
                <a:ln>
                  <a:noFill/>
                </a:ln>
                <a:solidFill>
                  <a:srgbClr val="FF0000"/>
                </a:solidFill>
                <a:effectLst/>
                <a:uLnTx/>
                <a:uFillTx/>
                <a:latin typeface="Segoe UI"/>
                <a:ea typeface="+mn-ea"/>
                <a:cs typeface="+mn-cs"/>
              </a:rPr>
              <a:t>&lt;</a:t>
            </a:r>
            <a:r>
              <a:rPr kumimoji="0" lang="en-GB" sz="2400" b="0" i="0" u="none" strike="noStrike" kern="1200" cap="none" spc="0" normalizeH="0" baseline="0" noProof="0" dirty="0" err="1">
                <a:ln>
                  <a:noFill/>
                </a:ln>
                <a:solidFill>
                  <a:srgbClr val="FF0000"/>
                </a:solidFill>
                <a:effectLst/>
                <a:uLnTx/>
                <a:uFillTx/>
                <a:latin typeface="Segoe UI"/>
                <a:ea typeface="+mn-ea"/>
                <a:cs typeface="+mn-cs"/>
              </a:rPr>
              <a:t>queuename</a:t>
            </a:r>
            <a:r>
              <a:rPr kumimoji="0" lang="en-GB" sz="2400" b="0" i="0" u="none" strike="noStrike" kern="1200" cap="none" spc="0" normalizeH="0" baseline="0" noProof="0" dirty="0">
                <a:ln>
                  <a:noFill/>
                </a:ln>
                <a:solidFill>
                  <a:srgbClr val="FF0000"/>
                </a:solidFill>
                <a:effectLst/>
                <a:uLnTx/>
                <a:uFillTx/>
                <a:latin typeface="Segoe UI"/>
                <a:ea typeface="+mn-ea"/>
                <a:cs typeface="+mn-cs"/>
              </a:rPr>
              <a:t>&gt;</a:t>
            </a:r>
            <a:endParaRPr kumimoji="0" lang="en-GB" sz="24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95" name="TextBox 94"/>
          <p:cNvSpPr txBox="1"/>
          <p:nvPr/>
        </p:nvSpPr>
        <p:spPr>
          <a:xfrm>
            <a:off x="528918" y="6096490"/>
            <a:ext cx="1113416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505050"/>
                </a:solidFill>
                <a:effectLst/>
                <a:uLnTx/>
                <a:uFillTx/>
                <a:latin typeface="Segoe UI"/>
                <a:ea typeface="+mn-ea"/>
                <a:cs typeface="+mn-cs"/>
              </a:rPr>
              <a:t>https://</a:t>
            </a:r>
            <a:r>
              <a:rPr lang="en-GB" sz="2400" dirty="0" err="1">
                <a:solidFill>
                  <a:srgbClr val="00B050"/>
                </a:solidFill>
                <a:latin typeface="Segoe UI"/>
              </a:rPr>
              <a:t>myaccount</a:t>
            </a:r>
            <a:r>
              <a:rPr kumimoji="0" lang="en-GB" sz="2400" b="0" i="0" u="none" strike="noStrike" kern="1200" cap="none" spc="0" normalizeH="0" baseline="0" noProof="0" dirty="0">
                <a:ln>
                  <a:noFill/>
                </a:ln>
                <a:solidFill>
                  <a:srgbClr val="505050"/>
                </a:solidFill>
                <a:effectLst/>
                <a:uLnTx/>
                <a:uFillTx/>
                <a:latin typeface="Segoe UI"/>
                <a:ea typeface="+mn-ea"/>
                <a:cs typeface="+mn-cs"/>
              </a:rPr>
              <a:t>.queue.core.windows.net/</a:t>
            </a:r>
            <a:r>
              <a:rPr lang="en-GB" sz="2400" dirty="0">
                <a:solidFill>
                  <a:srgbClr val="FF0000"/>
                </a:solidFill>
                <a:latin typeface="Segoe UI"/>
              </a:rPr>
              <a:t>images-to-download</a:t>
            </a:r>
            <a:endParaRPr kumimoji="0" lang="en-GB" sz="2400" b="0" i="0" u="none" strike="noStrike" kern="1200" cap="none" spc="0" normalizeH="0" baseline="0" noProof="0" dirty="0">
              <a:ln>
                <a:noFill/>
              </a:ln>
              <a:solidFill>
                <a:srgbClr val="0078D7"/>
              </a:solidFill>
              <a:effectLst/>
              <a:uLnTx/>
              <a:uFillTx/>
              <a:latin typeface="Segoe UI"/>
              <a:ea typeface="+mn-ea"/>
              <a:cs typeface="+mn-cs"/>
            </a:endParaRPr>
          </a:p>
        </p:txBody>
      </p:sp>
    </p:spTree>
    <p:extLst>
      <p:ext uri="{BB962C8B-B14F-4D97-AF65-F5344CB8AC3E}">
        <p14:creationId xmlns:p14="http://schemas.microsoft.com/office/powerpoint/2010/main" val="64742094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91673" y="0"/>
            <a:ext cx="10122795" cy="6858000"/>
          </a:xfrm>
          <a:prstGeom prst="rect">
            <a:avLst/>
          </a:prstGeom>
        </p:spPr>
      </p:pic>
      <p:sp>
        <p:nvSpPr>
          <p:cNvPr id="2" name="Rectangle 1"/>
          <p:cNvSpPr/>
          <p:nvPr/>
        </p:nvSpPr>
        <p:spPr bwMode="auto">
          <a:xfrm>
            <a:off x="3720353" y="4356847"/>
            <a:ext cx="1497106" cy="1595718"/>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5298141" y="4356847"/>
            <a:ext cx="591671" cy="941294"/>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714566" y="4356847"/>
            <a:ext cx="582706" cy="941294"/>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20508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016001" y="5226373"/>
            <a:ext cx="10398124" cy="108658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Protects and secures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app data!</a:t>
            </a:r>
          </a:p>
        </p:txBody>
      </p:sp>
      <p:pic>
        <p:nvPicPr>
          <p:cNvPr id="4" name="Picture 3"/>
          <p:cNvPicPr>
            <a:picLocks noChangeAspect="1"/>
          </p:cNvPicPr>
          <p:nvPr/>
        </p:nvPicPr>
        <p:blipFill>
          <a:blip r:embed="rId3">
            <a:alphaModFix amt="50000"/>
          </a:blip>
          <a:stretch>
            <a:fillRect/>
          </a:stretch>
        </p:blipFill>
        <p:spPr>
          <a:xfrm>
            <a:off x="1213344" y="5354580"/>
            <a:ext cx="596406" cy="837728"/>
          </a:xfrm>
          <a:prstGeom prst="rect">
            <a:avLst/>
          </a:prstGeom>
        </p:spPr>
      </p:pic>
      <p:sp>
        <p:nvSpPr>
          <p:cNvPr id="2" name="Title 1"/>
          <p:cNvSpPr>
            <a:spLocks noGrp="1"/>
          </p:cNvSpPr>
          <p:nvPr>
            <p:ph type="title"/>
          </p:nvPr>
        </p:nvSpPr>
        <p:spPr>
          <a:xfrm>
            <a:off x="258607" y="272145"/>
            <a:ext cx="11655840" cy="899665"/>
          </a:xfrm>
        </p:spPr>
        <p:txBody>
          <a:bodyPr/>
          <a:lstStyle/>
          <a:p>
            <a:r>
              <a:rPr lang="en-US" sz="4400" dirty="0">
                <a:solidFill>
                  <a:schemeClr val="accent2"/>
                </a:solidFill>
              </a:rPr>
              <a:t>Azure SQL Database</a:t>
            </a:r>
          </a:p>
        </p:txBody>
      </p:sp>
      <p:grpSp>
        <p:nvGrpSpPr>
          <p:cNvPr id="77" name="Group 2"/>
          <p:cNvGrpSpPr/>
          <p:nvPr/>
        </p:nvGrpSpPr>
        <p:grpSpPr>
          <a:xfrm>
            <a:off x="-2044" y="6513076"/>
            <a:ext cx="12194043" cy="354000"/>
            <a:chOff x="2577137" y="4571778"/>
            <a:chExt cx="9101124" cy="1390560"/>
          </a:xfrm>
        </p:grpSpPr>
        <p:sp>
          <p:nvSpPr>
            <p:cNvPr id="78"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t>
              </a:r>
            </a:p>
          </p:txBody>
        </p:sp>
        <p:sp>
          <p:nvSpPr>
            <p:cNvPr id="79"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marL="0" marR="0" lvl="0" indent="0" algn="l" defTabSz="913949"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a typeface="+mn-ea"/>
                <a:cs typeface="+mn-cs"/>
              </a:endParaRPr>
            </a:p>
          </p:txBody>
        </p:sp>
      </p:grpSp>
      <p:sp>
        <p:nvSpPr>
          <p:cNvPr id="12" name="Rectangle 11"/>
          <p:cNvSpPr/>
          <p:nvPr/>
        </p:nvSpPr>
        <p:spPr>
          <a:xfrm>
            <a:off x="371176" y="993108"/>
            <a:ext cx="10943224"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Light"/>
                <a:ea typeface="+mn-ea"/>
                <a:cs typeface="+mn-cs"/>
              </a:rPr>
              <a:t>The developer’s intelligent cloud-database service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143" name="Rectangle 142"/>
          <p:cNvSpPr/>
          <p:nvPr/>
        </p:nvSpPr>
        <p:spPr bwMode="auto">
          <a:xfrm>
            <a:off x="8894532"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Work within your environment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so you can focus on building great apps!</a:t>
            </a:r>
          </a:p>
        </p:txBody>
      </p:sp>
      <p:sp>
        <p:nvSpPr>
          <p:cNvPr id="17" name="Rectangle 16"/>
          <p:cNvSpPr/>
          <p:nvPr/>
        </p:nvSpPr>
        <p:spPr bwMode="auto">
          <a:xfrm>
            <a:off x="8894532" y="1884445"/>
            <a:ext cx="2512483" cy="247615"/>
          </a:xfrm>
          <a:prstGeom prst="rect">
            <a:avLst/>
          </a:prstGeom>
          <a:solidFill>
            <a:srgbClr val="8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1016001" y="4980070"/>
            <a:ext cx="10398124" cy="247615"/>
          </a:xfrm>
          <a:prstGeom prst="rect">
            <a:avLst/>
          </a:prstGeom>
          <a:solidFill>
            <a:srgbClr val="16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grpSp>
        <p:nvGrpSpPr>
          <p:cNvPr id="3" name="Group 2"/>
          <p:cNvGrpSpPr/>
          <p:nvPr/>
        </p:nvGrpSpPr>
        <p:grpSpPr>
          <a:xfrm>
            <a:off x="3695394" y="1873520"/>
            <a:ext cx="2512483" cy="2979655"/>
            <a:chOff x="1009543" y="1884445"/>
            <a:chExt cx="2512483" cy="2979655"/>
          </a:xfrm>
        </p:grpSpPr>
        <p:sp>
          <p:nvSpPr>
            <p:cNvPr id="6" name="Rectangle 5"/>
            <p:cNvSpPr/>
            <p:nvPr/>
          </p:nvSpPr>
          <p:spPr bwMode="auto">
            <a:xfrm>
              <a:off x="1009543"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Scales on the fly</a:t>
              </a:r>
              <a:b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without app downtime!</a:t>
              </a:r>
            </a:p>
          </p:txBody>
        </p:sp>
        <p:sp>
          <p:nvSpPr>
            <p:cNvPr id="15" name="Rectangle 14"/>
            <p:cNvSpPr/>
            <p:nvPr/>
          </p:nvSpPr>
          <p:spPr bwMode="auto">
            <a:xfrm>
              <a:off x="1009543" y="1884445"/>
              <a:ext cx="2512483" cy="247615"/>
            </a:xfrm>
            <a:prstGeom prst="rect">
              <a:avLst/>
            </a:prstGeom>
            <a:solidFill>
              <a:srgbClr val="118A0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p:nvPicPr>
          <p:blipFill>
            <a:blip r:embed="rId4">
              <a:alphaModFix amt="50000"/>
            </a:blip>
            <a:stretch>
              <a:fillRect/>
            </a:stretch>
          </p:blipFill>
          <p:spPr>
            <a:xfrm>
              <a:off x="1186684" y="3906264"/>
              <a:ext cx="796290" cy="796290"/>
            </a:xfrm>
            <a:prstGeom prst="rect">
              <a:avLst/>
            </a:prstGeom>
          </p:spPr>
        </p:pic>
      </p:grpSp>
      <p:pic>
        <p:nvPicPr>
          <p:cNvPr id="10" name="Picture 9"/>
          <p:cNvPicPr>
            <a:picLocks noChangeAspect="1"/>
          </p:cNvPicPr>
          <p:nvPr/>
        </p:nvPicPr>
        <p:blipFill>
          <a:blip r:embed="rId5">
            <a:alphaModFix amt="50000"/>
          </a:blip>
          <a:stretch>
            <a:fillRect/>
          </a:stretch>
        </p:blipFill>
        <p:spPr>
          <a:xfrm>
            <a:off x="9076558" y="3906262"/>
            <a:ext cx="796291" cy="796291"/>
          </a:xfrm>
          <a:prstGeom prst="rect">
            <a:avLst/>
          </a:prstGeom>
        </p:spPr>
      </p:pic>
      <p:grpSp>
        <p:nvGrpSpPr>
          <p:cNvPr id="8" name="Group 7"/>
          <p:cNvGrpSpPr/>
          <p:nvPr/>
        </p:nvGrpSpPr>
        <p:grpSpPr>
          <a:xfrm>
            <a:off x="1031433" y="1873520"/>
            <a:ext cx="2512483" cy="2979655"/>
            <a:chOff x="6271494" y="1884445"/>
            <a:chExt cx="2512483" cy="2979655"/>
          </a:xfrm>
        </p:grpSpPr>
        <p:sp>
          <p:nvSpPr>
            <p:cNvPr id="13" name="Rectangle 12"/>
            <p:cNvSpPr/>
            <p:nvPr/>
          </p:nvSpPr>
          <p:spPr bwMode="auto">
            <a:xfrm>
              <a:off x="6271494"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Learn and adapt</a:t>
              </a:r>
              <a:b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with your app!</a:t>
              </a:r>
            </a:p>
          </p:txBody>
        </p:sp>
        <p:sp>
          <p:nvSpPr>
            <p:cNvPr id="18" name="Rectangle 17"/>
            <p:cNvSpPr/>
            <p:nvPr/>
          </p:nvSpPr>
          <p:spPr bwMode="auto">
            <a:xfrm>
              <a:off x="6271494" y="1884445"/>
              <a:ext cx="2512483" cy="24761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Picture 19"/>
            <p:cNvPicPr>
              <a:picLocks noChangeAspect="1"/>
            </p:cNvPicPr>
            <p:nvPr/>
          </p:nvPicPr>
          <p:blipFill>
            <a:blip r:embed="rId6">
              <a:alphaModFix amt="50000"/>
            </a:blip>
            <a:stretch>
              <a:fillRect/>
            </a:stretch>
          </p:blipFill>
          <p:spPr>
            <a:xfrm>
              <a:off x="6368064" y="3911977"/>
              <a:ext cx="847365" cy="790304"/>
            </a:xfrm>
            <a:prstGeom prst="rect">
              <a:avLst/>
            </a:prstGeom>
          </p:spPr>
        </p:pic>
      </p:grpSp>
      <p:grpSp>
        <p:nvGrpSpPr>
          <p:cNvPr id="9" name="Group 8"/>
          <p:cNvGrpSpPr/>
          <p:nvPr/>
        </p:nvGrpSpPr>
        <p:grpSpPr>
          <a:xfrm>
            <a:off x="6301842" y="1877263"/>
            <a:ext cx="2512483" cy="2979655"/>
            <a:chOff x="3648456" y="1884445"/>
            <a:chExt cx="2512483" cy="2979655"/>
          </a:xfrm>
        </p:grpSpPr>
        <p:sp>
          <p:nvSpPr>
            <p:cNvPr id="7" name="Rectangle 6"/>
            <p:cNvSpPr/>
            <p:nvPr/>
          </p:nvSpPr>
          <p:spPr bwMode="auto">
            <a:xfrm>
              <a:off x="3648456"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Build multitenant apps</a:t>
              </a:r>
              <a:b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with customer isolation and efficiency!</a:t>
              </a:r>
            </a:p>
          </p:txBody>
        </p:sp>
        <p:sp>
          <p:nvSpPr>
            <p:cNvPr id="16" name="Rectangle 15"/>
            <p:cNvSpPr/>
            <p:nvPr/>
          </p:nvSpPr>
          <p:spPr bwMode="auto">
            <a:xfrm>
              <a:off x="3648456" y="1884445"/>
              <a:ext cx="2512483" cy="24761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6"/>
            <p:cNvSpPr>
              <a:spLocks noChangeAspect="1" noEditPoints="1"/>
            </p:cNvSpPr>
            <p:nvPr/>
          </p:nvSpPr>
          <p:spPr bwMode="auto">
            <a:xfrm>
              <a:off x="3821841" y="3886674"/>
              <a:ext cx="834124" cy="834122"/>
            </a:xfrm>
            <a:custGeom>
              <a:avLst/>
              <a:gdLst>
                <a:gd name="T0" fmla="*/ 2511 w 2613"/>
                <a:gd name="T1" fmla="*/ 797 h 2613"/>
                <a:gd name="T2" fmla="*/ 2231 w 2613"/>
                <a:gd name="T3" fmla="*/ 382 h 2613"/>
                <a:gd name="T4" fmla="*/ 1815 w 2613"/>
                <a:gd name="T5" fmla="*/ 102 h 2613"/>
                <a:gd name="T6" fmla="*/ 1307 w 2613"/>
                <a:gd name="T7" fmla="*/ 0 h 2613"/>
                <a:gd name="T8" fmla="*/ 798 w 2613"/>
                <a:gd name="T9" fmla="*/ 102 h 2613"/>
                <a:gd name="T10" fmla="*/ 383 w 2613"/>
                <a:gd name="T11" fmla="*/ 382 h 2613"/>
                <a:gd name="T12" fmla="*/ 103 w 2613"/>
                <a:gd name="T13" fmla="*/ 797 h 2613"/>
                <a:gd name="T14" fmla="*/ 0 w 2613"/>
                <a:gd name="T15" fmla="*/ 1306 h 2613"/>
                <a:gd name="T16" fmla="*/ 103 w 2613"/>
                <a:gd name="T17" fmla="*/ 1815 h 2613"/>
                <a:gd name="T18" fmla="*/ 383 w 2613"/>
                <a:gd name="T19" fmla="*/ 2230 h 2613"/>
                <a:gd name="T20" fmla="*/ 798 w 2613"/>
                <a:gd name="T21" fmla="*/ 2510 h 2613"/>
                <a:gd name="T22" fmla="*/ 1307 w 2613"/>
                <a:gd name="T23" fmla="*/ 2613 h 2613"/>
                <a:gd name="T24" fmla="*/ 1815 w 2613"/>
                <a:gd name="T25" fmla="*/ 2510 h 2613"/>
                <a:gd name="T26" fmla="*/ 2231 w 2613"/>
                <a:gd name="T27" fmla="*/ 2230 h 2613"/>
                <a:gd name="T28" fmla="*/ 2511 w 2613"/>
                <a:gd name="T29" fmla="*/ 1815 h 2613"/>
                <a:gd name="T30" fmla="*/ 2613 w 2613"/>
                <a:gd name="T31" fmla="*/ 1306 h 2613"/>
                <a:gd name="T32" fmla="*/ 2511 w 2613"/>
                <a:gd name="T33" fmla="*/ 797 h 2613"/>
                <a:gd name="T34" fmla="*/ 1307 w 2613"/>
                <a:gd name="T35" fmla="*/ 2385 h 2613"/>
                <a:gd name="T36" fmla="*/ 648 w 2613"/>
                <a:gd name="T37" fmla="*/ 2160 h 2613"/>
                <a:gd name="T38" fmla="*/ 1153 w 2613"/>
                <a:gd name="T39" fmla="*/ 1921 h 2613"/>
                <a:gd name="T40" fmla="*/ 1443 w 2613"/>
                <a:gd name="T41" fmla="*/ 1864 h 2613"/>
                <a:gd name="T42" fmla="*/ 1457 w 2613"/>
                <a:gd name="T43" fmla="*/ 2000 h 2613"/>
                <a:gd name="T44" fmla="*/ 1672 w 2613"/>
                <a:gd name="T45" fmla="*/ 1735 h 2613"/>
                <a:gd name="T46" fmla="*/ 1407 w 2613"/>
                <a:gd name="T47" fmla="*/ 1520 h 2613"/>
                <a:gd name="T48" fmla="*/ 1421 w 2613"/>
                <a:gd name="T49" fmla="*/ 1656 h 2613"/>
                <a:gd name="T50" fmla="*/ 395 w 2613"/>
                <a:gd name="T51" fmla="*/ 1882 h 2613"/>
                <a:gd name="T52" fmla="*/ 257 w 2613"/>
                <a:gd name="T53" fmla="*/ 1554 h 2613"/>
                <a:gd name="T54" fmla="*/ 1837 w 2613"/>
                <a:gd name="T55" fmla="*/ 1370 h 2613"/>
                <a:gd name="T56" fmla="*/ 1837 w 2613"/>
                <a:gd name="T57" fmla="*/ 1631 h 2613"/>
                <a:gd name="T58" fmla="*/ 2162 w 2613"/>
                <a:gd name="T59" fmla="*/ 1306 h 2613"/>
                <a:gd name="T60" fmla="*/ 1837 w 2613"/>
                <a:gd name="T61" fmla="*/ 981 h 2613"/>
                <a:gd name="T62" fmla="*/ 1837 w 2613"/>
                <a:gd name="T63" fmla="*/ 1242 h 2613"/>
                <a:gd name="T64" fmla="*/ 257 w 2613"/>
                <a:gd name="T65" fmla="*/ 1058 h 2613"/>
                <a:gd name="T66" fmla="*/ 395 w 2613"/>
                <a:gd name="T67" fmla="*/ 731 h 2613"/>
                <a:gd name="T68" fmla="*/ 1421 w 2613"/>
                <a:gd name="T69" fmla="*/ 957 h 2613"/>
                <a:gd name="T70" fmla="*/ 1407 w 2613"/>
                <a:gd name="T71" fmla="*/ 1093 h 2613"/>
                <a:gd name="T72" fmla="*/ 1672 w 2613"/>
                <a:gd name="T73" fmla="*/ 877 h 2613"/>
                <a:gd name="T74" fmla="*/ 1457 w 2613"/>
                <a:gd name="T75" fmla="*/ 612 h 2613"/>
                <a:gd name="T76" fmla="*/ 1443 w 2613"/>
                <a:gd name="T77" fmla="*/ 749 h 2613"/>
                <a:gd name="T78" fmla="*/ 1153 w 2613"/>
                <a:gd name="T79" fmla="*/ 692 h 2613"/>
                <a:gd name="T80" fmla="*/ 648 w 2613"/>
                <a:gd name="T81" fmla="*/ 453 h 2613"/>
                <a:gd name="T82" fmla="*/ 1307 w 2613"/>
                <a:gd name="T83" fmla="*/ 228 h 2613"/>
                <a:gd name="T84" fmla="*/ 2385 w 2613"/>
                <a:gd name="T85" fmla="*/ 1306 h 2613"/>
                <a:gd name="T86" fmla="*/ 1307 w 2613"/>
                <a:gd name="T87" fmla="*/ 2385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13" h="2613">
                  <a:moveTo>
                    <a:pt x="2511" y="797"/>
                  </a:moveTo>
                  <a:cubicBezTo>
                    <a:pt x="2445" y="642"/>
                    <a:pt x="2351" y="502"/>
                    <a:pt x="2231" y="382"/>
                  </a:cubicBezTo>
                  <a:cubicBezTo>
                    <a:pt x="2111" y="262"/>
                    <a:pt x="1971" y="168"/>
                    <a:pt x="1815" y="102"/>
                  </a:cubicBezTo>
                  <a:cubicBezTo>
                    <a:pt x="1654" y="34"/>
                    <a:pt x="1483" y="0"/>
                    <a:pt x="1307" y="0"/>
                  </a:cubicBezTo>
                  <a:cubicBezTo>
                    <a:pt x="1130" y="0"/>
                    <a:pt x="959" y="34"/>
                    <a:pt x="798" y="102"/>
                  </a:cubicBezTo>
                  <a:cubicBezTo>
                    <a:pt x="642" y="168"/>
                    <a:pt x="503" y="262"/>
                    <a:pt x="383" y="382"/>
                  </a:cubicBezTo>
                  <a:cubicBezTo>
                    <a:pt x="263" y="502"/>
                    <a:pt x="169" y="642"/>
                    <a:pt x="103" y="797"/>
                  </a:cubicBezTo>
                  <a:cubicBezTo>
                    <a:pt x="35" y="959"/>
                    <a:pt x="0" y="1130"/>
                    <a:pt x="0" y="1306"/>
                  </a:cubicBezTo>
                  <a:cubicBezTo>
                    <a:pt x="0" y="1482"/>
                    <a:pt x="35" y="1654"/>
                    <a:pt x="103" y="1815"/>
                  </a:cubicBezTo>
                  <a:cubicBezTo>
                    <a:pt x="169" y="1970"/>
                    <a:pt x="263" y="2110"/>
                    <a:pt x="383" y="2230"/>
                  </a:cubicBezTo>
                  <a:cubicBezTo>
                    <a:pt x="503" y="2350"/>
                    <a:pt x="642" y="2444"/>
                    <a:pt x="798" y="2510"/>
                  </a:cubicBezTo>
                  <a:cubicBezTo>
                    <a:pt x="959" y="2578"/>
                    <a:pt x="1130" y="2613"/>
                    <a:pt x="1307" y="2613"/>
                  </a:cubicBezTo>
                  <a:cubicBezTo>
                    <a:pt x="1483" y="2613"/>
                    <a:pt x="1654" y="2578"/>
                    <a:pt x="1815" y="2510"/>
                  </a:cubicBezTo>
                  <a:cubicBezTo>
                    <a:pt x="1971" y="2444"/>
                    <a:pt x="2111" y="2350"/>
                    <a:pt x="2231" y="2230"/>
                  </a:cubicBezTo>
                  <a:cubicBezTo>
                    <a:pt x="2351" y="2110"/>
                    <a:pt x="2445" y="1970"/>
                    <a:pt x="2511" y="1815"/>
                  </a:cubicBezTo>
                  <a:cubicBezTo>
                    <a:pt x="2579" y="1654"/>
                    <a:pt x="2613" y="1482"/>
                    <a:pt x="2613" y="1306"/>
                  </a:cubicBezTo>
                  <a:cubicBezTo>
                    <a:pt x="2613" y="1130"/>
                    <a:pt x="2579" y="959"/>
                    <a:pt x="2511" y="797"/>
                  </a:cubicBezTo>
                  <a:close/>
                  <a:moveTo>
                    <a:pt x="1307" y="2385"/>
                  </a:moveTo>
                  <a:cubicBezTo>
                    <a:pt x="1059" y="2385"/>
                    <a:pt x="831" y="2301"/>
                    <a:pt x="648" y="2160"/>
                  </a:cubicBezTo>
                  <a:cubicBezTo>
                    <a:pt x="816" y="2033"/>
                    <a:pt x="1008" y="1961"/>
                    <a:pt x="1153" y="1921"/>
                  </a:cubicBezTo>
                  <a:cubicBezTo>
                    <a:pt x="1273" y="1888"/>
                    <a:pt x="1378" y="1871"/>
                    <a:pt x="1443" y="1864"/>
                  </a:cubicBezTo>
                  <a:cubicBezTo>
                    <a:pt x="1457" y="2000"/>
                    <a:pt x="1457" y="2000"/>
                    <a:pt x="1457" y="2000"/>
                  </a:cubicBezTo>
                  <a:cubicBezTo>
                    <a:pt x="1672" y="1735"/>
                    <a:pt x="1672" y="1735"/>
                    <a:pt x="1672" y="1735"/>
                  </a:cubicBezTo>
                  <a:cubicBezTo>
                    <a:pt x="1407" y="1520"/>
                    <a:pt x="1407" y="1520"/>
                    <a:pt x="1407" y="1520"/>
                  </a:cubicBezTo>
                  <a:cubicBezTo>
                    <a:pt x="1421" y="1656"/>
                    <a:pt x="1421" y="1656"/>
                    <a:pt x="1421" y="1656"/>
                  </a:cubicBezTo>
                  <a:cubicBezTo>
                    <a:pt x="1239" y="1677"/>
                    <a:pt x="781" y="1742"/>
                    <a:pt x="395" y="1882"/>
                  </a:cubicBezTo>
                  <a:cubicBezTo>
                    <a:pt x="332" y="1782"/>
                    <a:pt x="285" y="1672"/>
                    <a:pt x="257" y="1554"/>
                  </a:cubicBezTo>
                  <a:cubicBezTo>
                    <a:pt x="936" y="1408"/>
                    <a:pt x="1591" y="1376"/>
                    <a:pt x="1837" y="1370"/>
                  </a:cubicBezTo>
                  <a:cubicBezTo>
                    <a:pt x="1837" y="1631"/>
                    <a:pt x="1837" y="1631"/>
                    <a:pt x="1837" y="1631"/>
                  </a:cubicBezTo>
                  <a:cubicBezTo>
                    <a:pt x="2162" y="1306"/>
                    <a:pt x="2162" y="1306"/>
                    <a:pt x="2162" y="1306"/>
                  </a:cubicBezTo>
                  <a:cubicBezTo>
                    <a:pt x="1837" y="981"/>
                    <a:pt x="1837" y="981"/>
                    <a:pt x="1837" y="981"/>
                  </a:cubicBezTo>
                  <a:cubicBezTo>
                    <a:pt x="1837" y="1242"/>
                    <a:pt x="1837" y="1242"/>
                    <a:pt x="1837" y="1242"/>
                  </a:cubicBezTo>
                  <a:cubicBezTo>
                    <a:pt x="1591" y="1236"/>
                    <a:pt x="936" y="1204"/>
                    <a:pt x="257" y="1058"/>
                  </a:cubicBezTo>
                  <a:cubicBezTo>
                    <a:pt x="285" y="941"/>
                    <a:pt x="332" y="830"/>
                    <a:pt x="395" y="731"/>
                  </a:cubicBezTo>
                  <a:cubicBezTo>
                    <a:pt x="781" y="871"/>
                    <a:pt x="1239" y="935"/>
                    <a:pt x="1421" y="957"/>
                  </a:cubicBezTo>
                  <a:cubicBezTo>
                    <a:pt x="1407" y="1093"/>
                    <a:pt x="1407" y="1093"/>
                    <a:pt x="1407" y="1093"/>
                  </a:cubicBezTo>
                  <a:cubicBezTo>
                    <a:pt x="1672" y="877"/>
                    <a:pt x="1672" y="877"/>
                    <a:pt x="1672" y="877"/>
                  </a:cubicBezTo>
                  <a:cubicBezTo>
                    <a:pt x="1457" y="612"/>
                    <a:pt x="1457" y="612"/>
                    <a:pt x="1457" y="612"/>
                  </a:cubicBezTo>
                  <a:cubicBezTo>
                    <a:pt x="1443" y="749"/>
                    <a:pt x="1443" y="749"/>
                    <a:pt x="1443" y="749"/>
                  </a:cubicBezTo>
                  <a:cubicBezTo>
                    <a:pt x="1378" y="741"/>
                    <a:pt x="1273" y="725"/>
                    <a:pt x="1153" y="692"/>
                  </a:cubicBezTo>
                  <a:cubicBezTo>
                    <a:pt x="1008" y="652"/>
                    <a:pt x="816" y="579"/>
                    <a:pt x="648" y="453"/>
                  </a:cubicBezTo>
                  <a:cubicBezTo>
                    <a:pt x="830" y="312"/>
                    <a:pt x="1059" y="228"/>
                    <a:pt x="1307" y="228"/>
                  </a:cubicBezTo>
                  <a:cubicBezTo>
                    <a:pt x="1901" y="228"/>
                    <a:pt x="2385" y="711"/>
                    <a:pt x="2385" y="1306"/>
                  </a:cubicBezTo>
                  <a:cubicBezTo>
                    <a:pt x="2385" y="1901"/>
                    <a:pt x="1901" y="2385"/>
                    <a:pt x="1307" y="2385"/>
                  </a:cubicBezTo>
                  <a:close/>
                </a:path>
              </a:pathLst>
            </a:custGeom>
            <a:solidFill>
              <a:srgbClr val="FFFFFF">
                <a:alpha val="50000"/>
              </a:srgbClr>
            </a:solidFill>
            <a:ln>
              <a:noFill/>
            </a:ln>
          </p:spPr>
          <p:txBody>
            <a:bodyPr vert="horz" wrap="square" lIns="89642" tIns="44821" rIns="89642" bIns="44821" numCol="1" anchor="t" anchorCtr="0" compatLnSpc="1">
              <a:prstTxWarp prst="textNoShape">
                <a:avLst/>
              </a:prstTxWarp>
            </a:bodyPr>
            <a:lstStyle/>
            <a:p>
              <a:pPr marL="0" marR="0" lvl="0" indent="0" algn="l" defTabSz="896248"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962677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43"/>
                                        </p:tgtEl>
                                        <p:attrNameLst>
                                          <p:attrName>fillcolor</p:attrName>
                                        </p:attrNameLst>
                                      </p:cBhvr>
                                      <p:to>
                                        <a:srgbClr val="800000"/>
                                      </p:to>
                                    </p:animClr>
                                    <p:set>
                                      <p:cBhvr>
                                        <p:cTn id="7" dur="2000" fill="hold"/>
                                        <p:tgtEl>
                                          <p:spTgt spid="143"/>
                                        </p:tgtEl>
                                        <p:attrNameLst>
                                          <p:attrName>fill.type</p:attrName>
                                        </p:attrNameLst>
                                      </p:cBhvr>
                                      <p:to>
                                        <p:strVal val="solid"/>
                                      </p:to>
                                    </p:set>
                                    <p:set>
                                      <p:cBhvr>
                                        <p:cTn id="8" dur="2000" fill="hold"/>
                                        <p:tgtEl>
                                          <p:spTgt spid="143"/>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14"/>
                                        </p:tgtEl>
                                        <p:attrNameLst>
                                          <p:attrName>fillcolor</p:attrName>
                                        </p:attrNameLst>
                                      </p:cBhvr>
                                      <p:to>
                                        <a:srgbClr val="16BCF2"/>
                                      </p:to>
                                    </p:animClr>
                                    <p:set>
                                      <p:cBhvr>
                                        <p:cTn id="13" dur="2000" fill="hold"/>
                                        <p:tgtEl>
                                          <p:spTgt spid="14"/>
                                        </p:tgtEl>
                                        <p:attrNameLst>
                                          <p:attrName>fill.type</p:attrName>
                                        </p:attrNameLst>
                                      </p:cBhvr>
                                      <p:to>
                                        <p:strVal val="solid"/>
                                      </p:to>
                                    </p:set>
                                    <p:set>
                                      <p:cBhvr>
                                        <p:cTn id="14" dur="2000" fill="hold"/>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385"/>
            <a:ext cx="12192000" cy="6805230"/>
          </a:xfrm>
          <a:prstGeom prst="rect">
            <a:avLst/>
          </a:prstGeom>
        </p:spPr>
      </p:pic>
    </p:spTree>
    <p:extLst>
      <p:ext uri="{BB962C8B-B14F-4D97-AF65-F5344CB8AC3E}">
        <p14:creationId xmlns:p14="http://schemas.microsoft.com/office/powerpoint/2010/main" val="239771361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Traditional approach: relational stores</a:t>
            </a:r>
          </a:p>
        </p:txBody>
      </p:sp>
      <p:sp>
        <p:nvSpPr>
          <p:cNvPr id="3" name="Rectangle 2"/>
          <p:cNvSpPr/>
          <p:nvPr/>
        </p:nvSpPr>
        <p:spPr>
          <a:xfrm>
            <a:off x="552893" y="1793337"/>
            <a:ext cx="6327654" cy="1721969"/>
          </a:xfrm>
          <a:prstGeom prst="rect">
            <a:avLst/>
          </a:prstGeom>
        </p:spPr>
        <p:txBody>
          <a:bodyPr wrap="square" lIns="0" tIns="89642" rIns="0" bIns="89642">
            <a:spAutoFit/>
          </a:bodyPr>
          <a:lstStyle/>
          <a:p>
            <a:pPr marL="0" marR="0" lvl="0" indent="0" algn="l" defTabSz="896386" rtl="0" eaLnBrk="1" fontAlgn="auto" latinLnBrk="0" hangingPunct="1">
              <a:lnSpc>
                <a:spcPct val="12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494949"/>
                </a:solidFill>
                <a:effectLst/>
                <a:uLnTx/>
                <a:uFillTx/>
                <a:latin typeface="Segoe UI"/>
                <a:ea typeface="+mn-ea"/>
                <a:cs typeface="+mn-cs"/>
              </a:rPr>
              <a:t>Data is stored in tables that comprise:</a:t>
            </a:r>
          </a:p>
          <a:p>
            <a:pPr marL="800100" marR="0" lvl="1" indent="-342900" algn="l" defTabSz="896386"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494949"/>
                </a:solidFill>
                <a:effectLst/>
                <a:uLnTx/>
                <a:uFillTx/>
                <a:latin typeface="Segoe UI"/>
                <a:ea typeface="+mn-ea"/>
                <a:cs typeface="+mn-cs"/>
              </a:rPr>
              <a:t>Schemas</a:t>
            </a:r>
          </a:p>
          <a:p>
            <a:pPr marL="800100" marR="0" lvl="1" indent="-342900" algn="l" defTabSz="896386"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494949"/>
                </a:solidFill>
                <a:effectLst/>
                <a:uLnTx/>
                <a:uFillTx/>
                <a:latin typeface="Segoe UI"/>
                <a:ea typeface="+mn-ea"/>
                <a:cs typeface="+mn-cs"/>
              </a:rPr>
              <a:t>Columns</a:t>
            </a:r>
          </a:p>
          <a:p>
            <a:pPr marL="800100" marR="0" lvl="1" indent="-342900" algn="l" defTabSz="896386"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494949"/>
                </a:solidFill>
                <a:effectLst/>
                <a:uLnTx/>
                <a:uFillTx/>
                <a:latin typeface="Segoe UI"/>
                <a:ea typeface="+mn-ea"/>
                <a:cs typeface="+mn-cs"/>
              </a:rPr>
              <a:t>Rows</a:t>
            </a:r>
          </a:p>
        </p:txBody>
      </p:sp>
      <p:grpSp>
        <p:nvGrpSpPr>
          <p:cNvPr id="4" name="Group 3"/>
          <p:cNvGrpSpPr/>
          <p:nvPr/>
        </p:nvGrpSpPr>
        <p:grpSpPr>
          <a:xfrm>
            <a:off x="7477210" y="1934958"/>
            <a:ext cx="3585699" cy="3585700"/>
            <a:chOff x="7627143" y="1973261"/>
            <a:chExt cx="3657600" cy="3657601"/>
          </a:xfrm>
        </p:grpSpPr>
        <p:cxnSp>
          <p:nvCxnSpPr>
            <p:cNvPr id="5" name="Straight Connector 4"/>
            <p:cNvCxnSpPr/>
            <p:nvPr/>
          </p:nvCxnSpPr>
          <p:spPr>
            <a:xfrm>
              <a:off x="7627143" y="1973261"/>
              <a:ext cx="36576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7627143" y="1973261"/>
              <a:ext cx="0" cy="36576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627143" y="2907946"/>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7143" y="3802061"/>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627143" y="4716461"/>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8504415" y="3802062"/>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7589838" y="3802062"/>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6675261" y="3802062"/>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Oval 12"/>
            <p:cNvSpPr/>
            <p:nvPr/>
          </p:nvSpPr>
          <p:spPr bwMode="auto">
            <a:xfrm>
              <a:off x="8161161" y="2569391"/>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Oval 13"/>
            <p:cNvSpPr/>
            <p:nvPr/>
          </p:nvSpPr>
          <p:spPr bwMode="auto">
            <a:xfrm>
              <a:off x="9075738" y="2569391"/>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Oval 14"/>
            <p:cNvSpPr/>
            <p:nvPr/>
          </p:nvSpPr>
          <p:spPr bwMode="auto">
            <a:xfrm>
              <a:off x="9990315" y="2569391"/>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Oval 15"/>
            <p:cNvSpPr/>
            <p:nvPr/>
          </p:nvSpPr>
          <p:spPr bwMode="auto">
            <a:xfrm>
              <a:off x="8161161" y="3497259"/>
              <a:ext cx="685800" cy="685801"/>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Oval 16"/>
            <p:cNvSpPr/>
            <p:nvPr/>
          </p:nvSpPr>
          <p:spPr bwMode="auto">
            <a:xfrm>
              <a:off x="9075738" y="3497259"/>
              <a:ext cx="685800" cy="685801"/>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Oval 17"/>
            <p:cNvSpPr/>
            <p:nvPr/>
          </p:nvSpPr>
          <p:spPr bwMode="auto">
            <a:xfrm>
              <a:off x="9990315" y="3497259"/>
              <a:ext cx="685800" cy="685801"/>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Oval 18"/>
            <p:cNvSpPr/>
            <p:nvPr/>
          </p:nvSpPr>
          <p:spPr bwMode="auto">
            <a:xfrm>
              <a:off x="8161161" y="4411660"/>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Oval 19"/>
            <p:cNvSpPr/>
            <p:nvPr/>
          </p:nvSpPr>
          <p:spPr bwMode="auto">
            <a:xfrm>
              <a:off x="9075738" y="4411660"/>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Oval 20"/>
            <p:cNvSpPr/>
            <p:nvPr/>
          </p:nvSpPr>
          <p:spPr bwMode="auto">
            <a:xfrm>
              <a:off x="9990315" y="4411660"/>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2" name="Straight Connector 21"/>
            <p:cNvCxnSpPr/>
            <p:nvPr/>
          </p:nvCxnSpPr>
          <p:spPr>
            <a:xfrm>
              <a:off x="7627143" y="5630861"/>
              <a:ext cx="36576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1284743" y="1973261"/>
              <a:ext cx="0" cy="36576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Rectangle 23"/>
          <p:cNvSpPr/>
          <p:nvPr/>
        </p:nvSpPr>
        <p:spPr>
          <a:xfrm>
            <a:off x="286359" y="5680928"/>
            <a:ext cx="10776550" cy="243143"/>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Chappell &amp; Associates. “Understanding NoSQL on Microsoft Azure.” 2014. http://www.davidchappell.com/writing/white_papers/Azure-NoSQL-Technologies-v2.0--Chappell.pdf.</a:t>
            </a:r>
          </a:p>
        </p:txBody>
      </p:sp>
      <p:sp>
        <p:nvSpPr>
          <p:cNvPr id="25" name="Rectangle 24"/>
          <p:cNvSpPr/>
          <p:nvPr/>
        </p:nvSpPr>
        <p:spPr>
          <a:xfrm>
            <a:off x="286359" y="5892137"/>
            <a:ext cx="10776550" cy="39395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Image based on: PricewaterhouseCoopers. “Data models in NoSQL and NewSQL databases.” 2015</a:t>
            </a:r>
            <a:br>
              <a:rPr kumimoji="0" lang="en-US" sz="980" b="0" i="0" u="none" strike="noStrike" kern="0" cap="none" spc="0" normalizeH="0" baseline="0" noProof="0" dirty="0">
                <a:ln>
                  <a:noFill/>
                </a:ln>
                <a:solidFill>
                  <a:srgbClr val="494949"/>
                </a:solidFill>
                <a:effectLst/>
                <a:uLnTx/>
                <a:uFillTx/>
                <a:latin typeface="Segoe UI"/>
                <a:ea typeface="+mn-ea"/>
                <a:cs typeface="+mn-cs"/>
              </a:rPr>
            </a:br>
            <a:r>
              <a:rPr kumimoji="0" lang="en-US" sz="980" b="0" i="0" u="none" strike="noStrike" kern="0" cap="none" spc="0" normalizeH="0" baseline="0" noProof="0" dirty="0">
                <a:ln>
                  <a:noFill/>
                </a:ln>
                <a:solidFill>
                  <a:srgbClr val="494949"/>
                </a:solidFill>
                <a:effectLst/>
                <a:uLnTx/>
                <a:uFillTx/>
                <a:latin typeface="Segoe UI"/>
                <a:ea typeface="+mn-ea"/>
                <a:cs typeface="+mn-cs"/>
              </a:rPr>
              <a:t>http://www.pwc.com/us/en/technology-forecast/2015/remapping-database-landscape/features/assets/data-models-production.pdf</a:t>
            </a:r>
          </a:p>
        </p:txBody>
      </p:sp>
    </p:spTree>
    <p:extLst>
      <p:ext uri="{BB962C8B-B14F-4D97-AF65-F5344CB8AC3E}">
        <p14:creationId xmlns:p14="http://schemas.microsoft.com/office/powerpoint/2010/main" val="31923491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bwMode="auto">
          <a:xfrm>
            <a:off x="361693" y="2347986"/>
            <a:ext cx="8552498" cy="2622999"/>
          </a:xfrm>
          <a:prstGeom prst="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2C6"/>
                </a:solidFill>
                <a:effectLst/>
                <a:uLnTx/>
                <a:uFillTx/>
                <a:latin typeface="Segoe UI"/>
                <a:ea typeface="Segoe UI" pitchFamily="34" charset="0"/>
                <a:cs typeface="Segoe UI" pitchFamily="34" charset="0"/>
              </a:rPr>
              <a:t>Azure DocumentDB</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Segoe UI" pitchFamily="34" charset="0"/>
                <a:cs typeface="Segoe UI" pitchFamily="34" charset="0"/>
              </a:rPr>
              <a:t>Uses all but graph category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Segoe UI" pitchFamily="34" charset="0"/>
                <a:cs typeface="Segoe UI" pitchFamily="34" charset="0"/>
              </a:rPr>
              <a:t>Includes some key-value and columnstore capabilities</a:t>
            </a:r>
          </a:p>
        </p:txBody>
      </p:sp>
      <p:grpSp>
        <p:nvGrpSpPr>
          <p:cNvPr id="26" name="Group 25"/>
          <p:cNvGrpSpPr/>
          <p:nvPr/>
        </p:nvGrpSpPr>
        <p:grpSpPr>
          <a:xfrm>
            <a:off x="8841620" y="4603073"/>
            <a:ext cx="3350380" cy="1910020"/>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3" name="TextBox 476"/>
          <p:cNvSpPr txBox="1"/>
          <p:nvPr/>
        </p:nvSpPr>
        <p:spPr>
          <a:xfrm>
            <a:off x="3449026" y="2511556"/>
            <a:ext cx="2631535" cy="752080"/>
          </a:xfrm>
          <a:prstGeom prst="rect">
            <a:avLst/>
          </a:prstGeom>
          <a:solidFill>
            <a:srgbClr val="5C2C9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marL="0" marR="0" lvl="0" indent="0" algn="l" defTabSz="913949"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panose="020B0502040204020203" pitchFamily="34" charset="0"/>
              </a:rPr>
              <a:t>Wide column</a:t>
            </a:r>
          </a:p>
        </p:txBody>
      </p:sp>
      <p:sp>
        <p:nvSpPr>
          <p:cNvPr id="2" name="Title 1"/>
          <p:cNvSpPr>
            <a:spLocks noGrp="1"/>
          </p:cNvSpPr>
          <p:nvPr>
            <p:ph type="title"/>
          </p:nvPr>
        </p:nvSpPr>
        <p:spPr>
          <a:noFill/>
        </p:spPr>
        <p:txBody>
          <a:bodyPr/>
          <a:lstStyle/>
          <a:p>
            <a:r>
              <a:rPr lang="en-US" dirty="0">
                <a:solidFill>
                  <a:srgbClr val="0072C6"/>
                </a:solidFill>
              </a:rPr>
              <a:t>NoSQL approach: various types of stores</a:t>
            </a:r>
          </a:p>
        </p:txBody>
      </p:sp>
      <p:sp>
        <p:nvSpPr>
          <p:cNvPr id="17" name="TextBox 475"/>
          <p:cNvSpPr txBox="1"/>
          <p:nvPr/>
        </p:nvSpPr>
        <p:spPr>
          <a:xfrm>
            <a:off x="486273" y="2509164"/>
            <a:ext cx="2763562" cy="749613"/>
          </a:xfrm>
          <a:prstGeom prst="rect">
            <a:avLst/>
          </a:prstGeom>
          <a:solidFill>
            <a:srgbClr val="FFB900"/>
          </a:solidFill>
        </p:spPr>
        <p:txBody>
          <a:bodyPr wrap="square" lIns="182832" tIns="182832" rIns="182832" bIns="182832" rtlCol="0" anchor="ctr">
            <a:noAutofit/>
          </a:bodyPr>
          <a:lstStyle/>
          <a:p>
            <a:pPr marL="0" marR="0" lvl="0" indent="0" algn="l" defTabSz="913675"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panose="020B0502040204020203" pitchFamily="34" charset="0"/>
              </a:rPr>
              <a:t>Key value </a:t>
            </a:r>
          </a:p>
        </p:txBody>
      </p:sp>
      <p:sp>
        <p:nvSpPr>
          <p:cNvPr id="18" name="TextBox 477"/>
          <p:cNvSpPr txBox="1"/>
          <p:nvPr/>
        </p:nvSpPr>
        <p:spPr>
          <a:xfrm>
            <a:off x="9010048" y="2542307"/>
            <a:ext cx="2531104" cy="752080"/>
          </a:xfrm>
          <a:prstGeom prst="rect">
            <a:avLst/>
          </a:prstGeom>
          <a:solidFill>
            <a:schemeClr val="accent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marL="0" marR="0" lvl="0" indent="0" algn="l" defTabSz="913949"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panose="020B0502040204020203" pitchFamily="34" charset="0"/>
              </a:rPr>
              <a:t>Graph</a:t>
            </a:r>
          </a:p>
        </p:txBody>
      </p:sp>
      <p:sp>
        <p:nvSpPr>
          <p:cNvPr id="54" name="TextBox 477"/>
          <p:cNvSpPr txBox="1"/>
          <p:nvPr/>
        </p:nvSpPr>
        <p:spPr>
          <a:xfrm>
            <a:off x="6279752" y="2534634"/>
            <a:ext cx="2531104" cy="752080"/>
          </a:xfrm>
          <a:prstGeom prst="rect">
            <a:avLst/>
          </a:prstGeom>
          <a:solidFill>
            <a:srgbClr val="494949"/>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marL="0" marR="0" lvl="0" indent="0" algn="l" defTabSz="913949"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panose="020B0502040204020203" pitchFamily="34" charset="0"/>
              </a:rPr>
              <a:t>Document</a:t>
            </a:r>
          </a:p>
        </p:txBody>
      </p:sp>
      <p:sp>
        <p:nvSpPr>
          <p:cNvPr id="56" name="Rectangle 55"/>
          <p:cNvSpPr/>
          <p:nvPr/>
        </p:nvSpPr>
        <p:spPr>
          <a:xfrm>
            <a:off x="286358" y="6037281"/>
            <a:ext cx="8840079" cy="39395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PricewaterhouseCoopers. “Data models in NoSQL and NewSQL databases.” 2015 </a:t>
            </a:r>
            <a:br>
              <a:rPr kumimoji="0" lang="en-US" sz="980" b="0" i="0" u="none" strike="noStrike" kern="0" cap="none" spc="0" normalizeH="0" baseline="0" noProof="0" dirty="0">
                <a:ln>
                  <a:noFill/>
                </a:ln>
                <a:solidFill>
                  <a:srgbClr val="494949"/>
                </a:solidFill>
                <a:effectLst/>
                <a:uLnTx/>
                <a:uFillTx/>
                <a:latin typeface="Segoe UI"/>
                <a:ea typeface="+mn-ea"/>
                <a:cs typeface="+mn-cs"/>
              </a:rPr>
            </a:br>
            <a:r>
              <a:rPr kumimoji="0" lang="en-US" sz="980" b="0" i="0" u="none" strike="noStrike" kern="0" cap="none" spc="0" normalizeH="0" baseline="0" noProof="0" dirty="0">
                <a:ln>
                  <a:noFill/>
                </a:ln>
                <a:solidFill>
                  <a:srgbClr val="494949"/>
                </a:solidFill>
                <a:effectLst/>
                <a:uLnTx/>
                <a:uFillTx/>
                <a:latin typeface="Segoe UI"/>
                <a:ea typeface="+mn-ea"/>
                <a:cs typeface="+mn-cs"/>
              </a:rPr>
              <a:t>http://www.pwc.com/us/en/technology-forecast/2015/remapping-database-landscape/features/assets/data-models-production.pdf</a:t>
            </a:r>
          </a:p>
        </p:txBody>
      </p:sp>
      <p:sp>
        <p:nvSpPr>
          <p:cNvPr id="64" name="Rectangle 63"/>
          <p:cNvSpPr/>
          <p:nvPr/>
        </p:nvSpPr>
        <p:spPr>
          <a:xfrm>
            <a:off x="347472" y="1686658"/>
            <a:ext cx="11510317" cy="461665"/>
          </a:xfrm>
          <a:prstGeom prst="rect">
            <a:avLst/>
          </a:prstGeom>
        </p:spPr>
        <p:txBody>
          <a:bodyPr wrap="square">
            <a:spAutoFit/>
          </a:bodyPr>
          <a:lstStyle/>
          <a:p>
            <a:pPr marL="0" marR="0" lvl="0" indent="0" algn="l" defTabSz="62172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494949"/>
                </a:solidFill>
                <a:effectLst/>
                <a:uLnTx/>
                <a:uFillTx/>
                <a:latin typeface="Segoe UI" panose="020B0502040204020203" pitchFamily="34" charset="0"/>
                <a:ea typeface="+mn-ea"/>
                <a:cs typeface="Segoe UI" panose="020B0502040204020203" pitchFamily="34" charset="0"/>
              </a:rPr>
              <a:t>A NoSQL database uses four categories of stores:</a:t>
            </a:r>
          </a:p>
        </p:txBody>
      </p:sp>
    </p:spTree>
    <p:extLst>
      <p:ext uri="{BB962C8B-B14F-4D97-AF65-F5344CB8AC3E}">
        <p14:creationId xmlns:p14="http://schemas.microsoft.com/office/powerpoint/2010/main" val="3723497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Key-value stores</a:t>
            </a:r>
          </a:p>
        </p:txBody>
      </p:sp>
      <p:sp>
        <p:nvSpPr>
          <p:cNvPr id="3" name="Rectangle 2"/>
          <p:cNvSpPr/>
          <p:nvPr/>
        </p:nvSpPr>
        <p:spPr>
          <a:xfrm>
            <a:off x="422662" y="1793337"/>
            <a:ext cx="5250005" cy="2384715"/>
          </a:xfrm>
          <a:prstGeom prst="rect">
            <a:avLst/>
          </a:prstGeom>
        </p:spPr>
        <p:txBody>
          <a:bodyPr wrap="square" lIns="0" tIns="89642" rIns="0" bIns="89642">
            <a:spAutoFit/>
          </a:bodyPr>
          <a:lstStyle/>
          <a:p>
            <a:pPr marL="0" marR="0" lvl="0" indent="0" algn="l" defTabSz="896386" rtl="0" eaLnBrk="1" fontAlgn="auto" latinLnBrk="0" hangingPunct="1">
              <a:lnSpc>
                <a:spcPct val="12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Key-value stores offer high speed through the least-complicated data model—anything can be stored as </a:t>
            </a:r>
            <a:br>
              <a:rPr kumimoji="0" lang="en-US" sz="2400" b="0" i="0" u="none" strike="noStrike" kern="0" cap="none" spc="0" normalizeH="0" baseline="0" noProof="0" dirty="0">
                <a:ln>
                  <a:noFill/>
                </a:ln>
                <a:solidFill>
                  <a:srgbClr val="505050"/>
                </a:solidFill>
                <a:effectLst/>
                <a:uLnTx/>
                <a:uFillTx/>
                <a:latin typeface="Segoe UI"/>
                <a:ea typeface="+mn-ea"/>
                <a:cs typeface="+mn-cs"/>
              </a:rPr>
            </a:br>
            <a:r>
              <a:rPr kumimoji="0" lang="en-US" sz="2400" b="0" i="0" u="none" strike="noStrike" kern="0" cap="none" spc="0" normalizeH="0" baseline="0" noProof="0" dirty="0">
                <a:ln>
                  <a:noFill/>
                </a:ln>
                <a:solidFill>
                  <a:srgbClr val="505050"/>
                </a:solidFill>
                <a:effectLst/>
                <a:uLnTx/>
                <a:uFillTx/>
                <a:latin typeface="Segoe UI"/>
                <a:ea typeface="+mn-ea"/>
                <a:cs typeface="+mn-cs"/>
              </a:rPr>
              <a:t>a value, as long as each value is associated with a key or name.</a:t>
            </a:r>
          </a:p>
        </p:txBody>
      </p:sp>
      <p:cxnSp>
        <p:nvCxnSpPr>
          <p:cNvPr id="28" name="Straight Connector 27"/>
          <p:cNvCxnSpPr/>
          <p:nvPr/>
        </p:nvCxnSpPr>
        <p:spPr>
          <a:xfrm>
            <a:off x="7207634" y="2582662"/>
            <a:ext cx="2868559"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207634" y="3459201"/>
            <a:ext cx="2868559"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207634" y="4355625"/>
            <a:ext cx="2868559"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Oval 30"/>
          <p:cNvSpPr/>
          <p:nvPr/>
        </p:nvSpPr>
        <p:spPr bwMode="auto">
          <a:xfrm>
            <a:off x="6535315" y="2256150"/>
            <a:ext cx="672319" cy="672319"/>
          </a:xfrm>
          <a:prstGeom prst="ellipse">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Oval 31"/>
          <p:cNvSpPr/>
          <p:nvPr/>
        </p:nvSpPr>
        <p:spPr bwMode="auto">
          <a:xfrm>
            <a:off x="10074126" y="2256150"/>
            <a:ext cx="672319" cy="672319"/>
          </a:xfrm>
          <a:prstGeom prst="ellipse">
            <a:avLst/>
          </a:prstGeom>
          <a:noFill/>
          <a:ln w="19050">
            <a:solidFill>
              <a:srgbClr val="FFB9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p:cNvSpPr/>
          <p:nvPr/>
        </p:nvSpPr>
        <p:spPr bwMode="auto">
          <a:xfrm>
            <a:off x="6535315" y="3165779"/>
            <a:ext cx="672319" cy="672320"/>
          </a:xfrm>
          <a:prstGeom prst="ellipse">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Oval 33"/>
          <p:cNvSpPr/>
          <p:nvPr/>
        </p:nvSpPr>
        <p:spPr bwMode="auto">
          <a:xfrm>
            <a:off x="10074126" y="3165779"/>
            <a:ext cx="672319" cy="672320"/>
          </a:xfrm>
          <a:prstGeom prst="ellipse">
            <a:avLst/>
          </a:prstGeom>
          <a:noFill/>
          <a:ln w="19050">
            <a:solidFill>
              <a:srgbClr val="FFB9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Oval 34"/>
          <p:cNvSpPr/>
          <p:nvPr/>
        </p:nvSpPr>
        <p:spPr bwMode="auto">
          <a:xfrm>
            <a:off x="6535315" y="4062204"/>
            <a:ext cx="672319" cy="672319"/>
          </a:xfrm>
          <a:prstGeom prst="ellipse">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p:cNvSpPr/>
          <p:nvPr/>
        </p:nvSpPr>
        <p:spPr bwMode="auto">
          <a:xfrm>
            <a:off x="10074126" y="4062204"/>
            <a:ext cx="672319" cy="672319"/>
          </a:xfrm>
          <a:prstGeom prst="ellipse">
            <a:avLst/>
          </a:prstGeom>
          <a:noFill/>
          <a:ln w="19050">
            <a:solidFill>
              <a:srgbClr val="FFB9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p:cNvSpPr/>
          <p:nvPr/>
        </p:nvSpPr>
        <p:spPr>
          <a:xfrm>
            <a:off x="5900520" y="2379080"/>
            <a:ext cx="582211" cy="363946"/>
          </a:xfrm>
          <a:prstGeom prst="rect">
            <a:avLst/>
          </a:prstGeom>
        </p:spPr>
        <p:txBody>
          <a:bodyPr wrap="non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rgbClr val="505050"/>
                </a:solidFill>
                <a:effectLst/>
                <a:uLnTx/>
                <a:uFillTx/>
                <a:latin typeface="Segoe UI"/>
                <a:ea typeface="+mn-ea"/>
                <a:cs typeface="+mn-cs"/>
              </a:rPr>
              <a:t>Key</a:t>
            </a:r>
          </a:p>
        </p:txBody>
      </p:sp>
      <p:sp>
        <p:nvSpPr>
          <p:cNvPr id="38" name="Rectangle 37"/>
          <p:cNvSpPr/>
          <p:nvPr/>
        </p:nvSpPr>
        <p:spPr>
          <a:xfrm>
            <a:off x="10783622" y="2379080"/>
            <a:ext cx="787395" cy="363946"/>
          </a:xfrm>
          <a:prstGeom prst="rect">
            <a:avLst/>
          </a:prstGeom>
        </p:spPr>
        <p:txBody>
          <a:bodyPr wrap="non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rgbClr val="505050"/>
                </a:solidFill>
                <a:effectLst/>
                <a:uLnTx/>
                <a:uFillTx/>
                <a:latin typeface="Segoe UI"/>
                <a:ea typeface="+mn-ea"/>
                <a:cs typeface="+mn-cs"/>
              </a:rPr>
              <a:t>Value</a:t>
            </a:r>
          </a:p>
        </p:txBody>
      </p:sp>
      <p:sp>
        <p:nvSpPr>
          <p:cNvPr id="39" name="Rectangle 38"/>
          <p:cNvSpPr/>
          <p:nvPr/>
        </p:nvSpPr>
        <p:spPr>
          <a:xfrm>
            <a:off x="286358" y="5964709"/>
            <a:ext cx="10618213" cy="39395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Image based on: PricewaterhouseCoopers. “Data models in NoSQL and NewSQL databases.” 2015</a:t>
            </a:r>
            <a:br>
              <a:rPr kumimoji="0" lang="en-US" sz="980" b="0" i="0" u="none" strike="noStrike" kern="0" cap="none" spc="0" normalizeH="0" baseline="0" noProof="0" dirty="0">
                <a:ln>
                  <a:noFill/>
                </a:ln>
                <a:solidFill>
                  <a:srgbClr val="494949"/>
                </a:solidFill>
                <a:effectLst/>
                <a:uLnTx/>
                <a:uFillTx/>
                <a:latin typeface="Segoe UI"/>
                <a:ea typeface="+mn-ea"/>
                <a:cs typeface="+mn-cs"/>
              </a:rPr>
            </a:br>
            <a:r>
              <a:rPr kumimoji="0" lang="en-US" sz="980" b="0" i="0" u="none" strike="noStrike" kern="0" cap="none" spc="0" normalizeH="0" baseline="0" noProof="0" dirty="0">
                <a:ln>
                  <a:noFill/>
                </a:ln>
                <a:solidFill>
                  <a:srgbClr val="494949"/>
                </a:solidFill>
                <a:effectLst/>
                <a:uLnTx/>
                <a:uFillTx/>
                <a:latin typeface="Segoe UI"/>
                <a:ea typeface="+mn-ea"/>
                <a:cs typeface="+mn-cs"/>
              </a:rPr>
              <a:t>http://www.pwc.com/us/en/technology-forecast/2015/remapping-database-landscape/features/assets/data-models-production.pdf</a:t>
            </a:r>
          </a:p>
        </p:txBody>
      </p:sp>
    </p:spTree>
    <p:extLst>
      <p:ext uri="{BB962C8B-B14F-4D97-AF65-F5344CB8AC3E}">
        <p14:creationId xmlns:p14="http://schemas.microsoft.com/office/powerpoint/2010/main" val="14496604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Wide-column stores</a:t>
            </a:r>
          </a:p>
        </p:txBody>
      </p:sp>
      <p:sp>
        <p:nvSpPr>
          <p:cNvPr id="3" name="Rectangle 2"/>
          <p:cNvSpPr/>
          <p:nvPr/>
        </p:nvSpPr>
        <p:spPr>
          <a:xfrm>
            <a:off x="422662" y="1793337"/>
            <a:ext cx="11358100" cy="1067431"/>
          </a:xfrm>
          <a:prstGeom prst="rect">
            <a:avLst/>
          </a:prstGeom>
        </p:spPr>
        <p:txBody>
          <a:bodyPr wrap="square" lIns="0" tIns="89642" rIns="0" bIns="89642">
            <a:spAutoFit/>
          </a:bodyPr>
          <a:lstStyle/>
          <a:p>
            <a:pPr marL="0" marR="0" lvl="0" indent="0" algn="l" defTabSz="896386" rtl="0" eaLnBrk="1" fontAlgn="auto" latinLnBrk="0" hangingPunct="1">
              <a:lnSpc>
                <a:spcPct val="12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Wide-column stores are fast and can be almost as simple as key-value stores. They include a primary key, an optional secondary key, and anything stored as a value.</a:t>
            </a:r>
          </a:p>
        </p:txBody>
      </p:sp>
      <p:sp>
        <p:nvSpPr>
          <p:cNvPr id="39" name="Rectangle 38"/>
          <p:cNvSpPr/>
          <p:nvPr/>
        </p:nvSpPr>
        <p:spPr>
          <a:xfrm>
            <a:off x="286358" y="5964709"/>
            <a:ext cx="10618213" cy="39395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Image based on: PricewaterhouseCoopers. “Data models in NoSQL and NewSQL databases.” 2015</a:t>
            </a:r>
            <a:br>
              <a:rPr kumimoji="0" lang="en-US" sz="980" b="0" i="0" u="none" strike="noStrike" kern="0" cap="none" spc="0" normalizeH="0" baseline="0" noProof="0" dirty="0">
                <a:ln>
                  <a:noFill/>
                </a:ln>
                <a:solidFill>
                  <a:srgbClr val="494949"/>
                </a:solidFill>
                <a:effectLst/>
                <a:uLnTx/>
                <a:uFillTx/>
                <a:latin typeface="Segoe UI"/>
                <a:ea typeface="+mn-ea"/>
                <a:cs typeface="+mn-cs"/>
              </a:rPr>
            </a:br>
            <a:r>
              <a:rPr kumimoji="0" lang="en-US" sz="980" b="0" i="0" u="none" strike="noStrike" kern="0" cap="none" spc="0" normalizeH="0" baseline="0" noProof="0" dirty="0">
                <a:ln>
                  <a:noFill/>
                </a:ln>
                <a:solidFill>
                  <a:srgbClr val="494949"/>
                </a:solidFill>
                <a:effectLst/>
                <a:uLnTx/>
                <a:uFillTx/>
                <a:latin typeface="Segoe UI"/>
                <a:ea typeface="+mn-ea"/>
                <a:cs typeface="+mn-cs"/>
              </a:rPr>
              <a:t>http://www.pwc.com/us/en/technology-forecast/2015/remapping-database-landscape/features/assets/data-models-production.pdf</a:t>
            </a:r>
          </a:p>
        </p:txBody>
      </p:sp>
      <p:cxnSp>
        <p:nvCxnSpPr>
          <p:cNvPr id="18" name="Straight Connector 17"/>
          <p:cNvCxnSpPr/>
          <p:nvPr/>
        </p:nvCxnSpPr>
        <p:spPr>
          <a:xfrm flipV="1">
            <a:off x="3033215" y="4527830"/>
            <a:ext cx="4183316" cy="894"/>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05686" y="5275745"/>
            <a:ext cx="8262188" cy="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033215" y="3781704"/>
            <a:ext cx="5090134" cy="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472963" y="3024903"/>
            <a:ext cx="1344637" cy="331899"/>
          </a:xfrm>
          <a:prstGeom prst="rect">
            <a:avLst/>
          </a:prstGeom>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dirty="0">
                <a:ln>
                  <a:noFill/>
                </a:ln>
                <a:solidFill>
                  <a:srgbClr val="494949"/>
                </a:solidFill>
                <a:effectLst/>
                <a:uLnTx/>
                <a:uFillTx/>
                <a:latin typeface="Segoe UI"/>
                <a:ea typeface="+mn-ea"/>
                <a:cs typeface="+mn-cs"/>
              </a:rPr>
              <a:t>Values</a:t>
            </a:r>
          </a:p>
        </p:txBody>
      </p:sp>
      <p:sp>
        <p:nvSpPr>
          <p:cNvPr id="22" name="Oval 21"/>
          <p:cNvSpPr/>
          <p:nvPr/>
        </p:nvSpPr>
        <p:spPr bwMode="auto">
          <a:xfrm>
            <a:off x="1837982"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3" name="Oval 22"/>
          <p:cNvSpPr/>
          <p:nvPr/>
        </p:nvSpPr>
        <p:spPr bwMode="auto">
          <a:xfrm>
            <a:off x="284819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4" name="Oval 23"/>
          <p:cNvSpPr/>
          <p:nvPr/>
        </p:nvSpPr>
        <p:spPr bwMode="auto">
          <a:xfrm>
            <a:off x="385840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5" name="Oval 24"/>
          <p:cNvSpPr/>
          <p:nvPr/>
        </p:nvSpPr>
        <p:spPr bwMode="auto">
          <a:xfrm>
            <a:off x="4868613" y="5051639"/>
            <a:ext cx="448212" cy="448212"/>
          </a:xfrm>
          <a:prstGeom prst="ellipse">
            <a:avLst/>
          </a:prstGeom>
          <a:solidFill>
            <a:schemeClr val="bg1"/>
          </a:solidFill>
          <a:ln w="12700">
            <a:solidFill>
              <a:srgbClr val="5C2C9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Oval 25"/>
          <p:cNvSpPr/>
          <p:nvPr/>
        </p:nvSpPr>
        <p:spPr bwMode="auto">
          <a:xfrm>
            <a:off x="587882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1" name="Oval 40"/>
          <p:cNvSpPr/>
          <p:nvPr/>
        </p:nvSpPr>
        <p:spPr bwMode="auto">
          <a:xfrm>
            <a:off x="688903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2" name="Oval 41"/>
          <p:cNvSpPr/>
          <p:nvPr/>
        </p:nvSpPr>
        <p:spPr bwMode="auto">
          <a:xfrm>
            <a:off x="789924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3" name="Oval 42"/>
          <p:cNvSpPr/>
          <p:nvPr/>
        </p:nvSpPr>
        <p:spPr bwMode="auto">
          <a:xfrm>
            <a:off x="8909454"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Oval 43"/>
          <p:cNvSpPr/>
          <p:nvPr/>
        </p:nvSpPr>
        <p:spPr bwMode="auto">
          <a:xfrm>
            <a:off x="9919662"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5" name="Oval 44"/>
          <p:cNvSpPr/>
          <p:nvPr/>
        </p:nvSpPr>
        <p:spPr bwMode="auto">
          <a:xfrm>
            <a:off x="2848193" y="430461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6" name="Oval 45"/>
          <p:cNvSpPr/>
          <p:nvPr/>
        </p:nvSpPr>
        <p:spPr bwMode="auto">
          <a:xfrm>
            <a:off x="3858404" y="4304618"/>
            <a:ext cx="448212" cy="448212"/>
          </a:xfrm>
          <a:prstGeom prst="ellipse">
            <a:avLst/>
          </a:prstGeom>
          <a:solidFill>
            <a:schemeClr val="bg1"/>
          </a:solidFill>
          <a:ln w="12700">
            <a:solidFill>
              <a:srgbClr val="5C2C9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7" name="Oval 46"/>
          <p:cNvSpPr/>
          <p:nvPr/>
        </p:nvSpPr>
        <p:spPr bwMode="auto">
          <a:xfrm>
            <a:off x="4868614" y="430461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8" name="Oval 47"/>
          <p:cNvSpPr/>
          <p:nvPr/>
        </p:nvSpPr>
        <p:spPr bwMode="auto">
          <a:xfrm>
            <a:off x="5878824" y="430461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9" name="Oval 48"/>
          <p:cNvSpPr/>
          <p:nvPr/>
        </p:nvSpPr>
        <p:spPr bwMode="auto">
          <a:xfrm>
            <a:off x="6889034" y="4304618"/>
            <a:ext cx="448212" cy="448212"/>
          </a:xfrm>
          <a:prstGeom prst="ellipse">
            <a:avLst/>
          </a:prstGeom>
          <a:solidFill>
            <a:schemeClr val="bg1"/>
          </a:solidFill>
          <a:ln w="12700">
            <a:solidFill>
              <a:srgbClr val="5C2C9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0" name="Oval 49"/>
          <p:cNvSpPr/>
          <p:nvPr/>
        </p:nvSpPr>
        <p:spPr bwMode="auto">
          <a:xfrm>
            <a:off x="2848193"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1" name="Oval 50"/>
          <p:cNvSpPr/>
          <p:nvPr/>
        </p:nvSpPr>
        <p:spPr bwMode="auto">
          <a:xfrm>
            <a:off x="3858404"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2" name="Oval 51"/>
          <p:cNvSpPr/>
          <p:nvPr/>
        </p:nvSpPr>
        <p:spPr bwMode="auto">
          <a:xfrm>
            <a:off x="4868614"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Oval 52"/>
          <p:cNvSpPr/>
          <p:nvPr/>
        </p:nvSpPr>
        <p:spPr bwMode="auto">
          <a:xfrm>
            <a:off x="5878824" y="3557598"/>
            <a:ext cx="448212" cy="448212"/>
          </a:xfrm>
          <a:prstGeom prst="ellipse">
            <a:avLst/>
          </a:prstGeom>
          <a:solidFill>
            <a:schemeClr val="bg1"/>
          </a:solidFill>
          <a:ln w="12700">
            <a:solidFill>
              <a:srgbClr val="5C2C9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Oval 53"/>
          <p:cNvSpPr/>
          <p:nvPr/>
        </p:nvSpPr>
        <p:spPr bwMode="auto">
          <a:xfrm>
            <a:off x="6889034"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54"/>
          <p:cNvSpPr/>
          <p:nvPr/>
        </p:nvSpPr>
        <p:spPr bwMode="auto">
          <a:xfrm>
            <a:off x="7899244"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6" name="Straight Connector 55"/>
          <p:cNvCxnSpPr/>
          <p:nvPr/>
        </p:nvCxnSpPr>
        <p:spPr>
          <a:xfrm>
            <a:off x="3929640" y="3377607"/>
            <a:ext cx="440742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21091" y="3986029"/>
            <a:ext cx="1344637" cy="331899"/>
          </a:xfrm>
          <a:prstGeom prst="rect">
            <a:avLst/>
          </a:prstGeom>
        </p:spPr>
        <p:txBody>
          <a:bodyPr wrap="square">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dirty="0">
                <a:ln>
                  <a:noFill/>
                </a:ln>
                <a:solidFill>
                  <a:srgbClr val="494949"/>
                </a:solidFill>
                <a:effectLst/>
                <a:uLnTx/>
                <a:uFillTx/>
                <a:latin typeface="Segoe UI"/>
                <a:ea typeface="+mn-ea"/>
                <a:cs typeface="+mn-cs"/>
              </a:rPr>
              <a:t>Primary key</a:t>
            </a:r>
          </a:p>
        </p:txBody>
      </p:sp>
      <p:sp>
        <p:nvSpPr>
          <p:cNvPr id="58" name="Rectangle 57"/>
          <p:cNvSpPr/>
          <p:nvPr/>
        </p:nvSpPr>
        <p:spPr>
          <a:xfrm>
            <a:off x="9042503" y="3492789"/>
            <a:ext cx="2387497" cy="574926"/>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dirty="0">
                <a:ln>
                  <a:noFill/>
                </a:ln>
                <a:solidFill>
                  <a:srgbClr val="494949"/>
                </a:solidFill>
                <a:effectLst/>
                <a:uLnTx/>
                <a:uFillTx/>
                <a:latin typeface="Segoe UI"/>
                <a:ea typeface="+mn-ea"/>
                <a:cs typeface="+mn-cs"/>
              </a:rPr>
              <a:t>Keys and values can be sparse or numerous</a:t>
            </a:r>
          </a:p>
        </p:txBody>
      </p:sp>
      <p:sp>
        <p:nvSpPr>
          <p:cNvPr id="59" name="Rectangle 58"/>
          <p:cNvSpPr/>
          <p:nvPr/>
        </p:nvSpPr>
        <p:spPr>
          <a:xfrm>
            <a:off x="205620" y="5111459"/>
            <a:ext cx="1560108" cy="333630"/>
          </a:xfrm>
          <a:prstGeom prst="rect">
            <a:avLst/>
          </a:prstGeom>
        </p:spPr>
        <p:txBody>
          <a:bodyPr wrap="square">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dirty="0">
                <a:ln>
                  <a:noFill/>
                </a:ln>
                <a:solidFill>
                  <a:srgbClr val="494949"/>
                </a:solidFill>
                <a:effectLst/>
                <a:uLnTx/>
                <a:uFillTx/>
                <a:latin typeface="Segoe UI"/>
                <a:ea typeface="+mn-ea"/>
                <a:cs typeface="+mn-cs"/>
              </a:rPr>
              <a:t>Secondary key</a:t>
            </a:r>
          </a:p>
        </p:txBody>
      </p:sp>
      <p:sp>
        <p:nvSpPr>
          <p:cNvPr id="60" name="Oval 59"/>
          <p:cNvSpPr/>
          <p:nvPr/>
        </p:nvSpPr>
        <p:spPr bwMode="auto">
          <a:xfrm>
            <a:off x="1837982" y="3937994"/>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61" name="Straight Connector 60"/>
          <p:cNvCxnSpPr/>
          <p:nvPr/>
        </p:nvCxnSpPr>
        <p:spPr>
          <a:xfrm flipV="1">
            <a:off x="2136792" y="3781704"/>
            <a:ext cx="896424" cy="36717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046538" y="4160660"/>
            <a:ext cx="896424" cy="36717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44" idx="6"/>
          </p:cNvCxnSpPr>
          <p:nvPr/>
        </p:nvCxnSpPr>
        <p:spPr>
          <a:xfrm>
            <a:off x="10367875" y="5275745"/>
            <a:ext cx="65846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365936" y="4528724"/>
            <a:ext cx="65846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8350918" y="3781704"/>
            <a:ext cx="65846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6264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Document stores</a:t>
            </a:r>
          </a:p>
        </p:txBody>
      </p:sp>
      <p:sp>
        <p:nvSpPr>
          <p:cNvPr id="3" name="Rectangle 2"/>
          <p:cNvSpPr/>
          <p:nvPr/>
        </p:nvSpPr>
        <p:spPr>
          <a:xfrm>
            <a:off x="422662" y="1793337"/>
            <a:ext cx="5250005" cy="3714310"/>
          </a:xfrm>
          <a:prstGeom prst="rect">
            <a:avLst/>
          </a:prstGeom>
        </p:spPr>
        <p:txBody>
          <a:bodyPr wrap="square" lIns="0" tIns="89642" rIns="0" bIns="89642">
            <a:spAutoFit/>
          </a:bodyPr>
          <a:lstStyle/>
          <a:p>
            <a:pPr marL="0" marR="0" lvl="0" indent="0" algn="l" defTabSz="896386" rtl="0" eaLnBrk="1" fontAlgn="auto" latinLnBrk="0" hangingPunct="1">
              <a:lnSpc>
                <a:spcPct val="12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Document stores contain data objects that are inherently hierarchical, tree-like structures (most notably JavaScript Object Notation [JSON] or Extensible Markup Language [XML]).</a:t>
            </a:r>
          </a:p>
          <a:p>
            <a:pPr marL="0" marR="0" lvl="0" indent="0" algn="l" defTabSz="896386" rtl="0" eaLnBrk="1" fontAlgn="auto" latinLnBrk="0" hangingPunct="1">
              <a:lnSpc>
                <a:spcPct val="12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a:ea typeface="+mn-ea"/>
              <a:cs typeface="+mn-cs"/>
            </a:endParaRPr>
          </a:p>
          <a:p>
            <a:pPr marL="0" marR="0" lvl="0" indent="0" algn="l" defTabSz="896386" rtl="0" eaLnBrk="1" fontAlgn="auto" latinLnBrk="0" hangingPunct="1">
              <a:lnSpc>
                <a:spcPct val="12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Note that these are not Microsoft Word documents!</a:t>
            </a:r>
          </a:p>
        </p:txBody>
      </p:sp>
      <p:sp>
        <p:nvSpPr>
          <p:cNvPr id="39" name="Rectangle 38"/>
          <p:cNvSpPr/>
          <p:nvPr/>
        </p:nvSpPr>
        <p:spPr>
          <a:xfrm>
            <a:off x="286358" y="5964709"/>
            <a:ext cx="10618213" cy="39395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Image based on: PricewaterhouseCoopers. “Data models in NoSQL and NewSQL databases.” 2015</a:t>
            </a:r>
            <a:br>
              <a:rPr kumimoji="0" lang="en-US" sz="980" b="0" i="0" u="none" strike="noStrike" kern="0" cap="none" spc="0" normalizeH="0" baseline="0" noProof="0" dirty="0">
                <a:ln>
                  <a:noFill/>
                </a:ln>
                <a:solidFill>
                  <a:srgbClr val="494949"/>
                </a:solidFill>
                <a:effectLst/>
                <a:uLnTx/>
                <a:uFillTx/>
                <a:latin typeface="Segoe UI"/>
                <a:ea typeface="+mn-ea"/>
                <a:cs typeface="+mn-cs"/>
              </a:rPr>
            </a:br>
            <a:r>
              <a:rPr kumimoji="0" lang="en-US" sz="980" b="0" i="0" u="none" strike="noStrike" kern="0" cap="none" spc="0" normalizeH="0" baseline="0" noProof="0" dirty="0">
                <a:ln>
                  <a:noFill/>
                </a:ln>
                <a:solidFill>
                  <a:srgbClr val="494949"/>
                </a:solidFill>
                <a:effectLst/>
                <a:uLnTx/>
                <a:uFillTx/>
                <a:latin typeface="Segoe UI"/>
                <a:ea typeface="+mn-ea"/>
                <a:cs typeface="+mn-cs"/>
              </a:rPr>
              <a:t>http://www.pwc.com/us/en/technology-forecast/2015/remapping-database-landscape/features/assets/data-models-production.pdf</a:t>
            </a:r>
          </a:p>
        </p:txBody>
      </p:sp>
      <p:cxnSp>
        <p:nvCxnSpPr>
          <p:cNvPr id="43" name="Straight Connector 42"/>
          <p:cNvCxnSpPr/>
          <p:nvPr/>
        </p:nvCxnSpPr>
        <p:spPr>
          <a:xfrm flipV="1">
            <a:off x="6736749" y="1187939"/>
            <a:ext cx="3585699" cy="239046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746213" y="3692364"/>
            <a:ext cx="3585699" cy="239046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736749" y="3578405"/>
            <a:ext cx="3735102"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9" idx="7"/>
          </p:cNvCxnSpPr>
          <p:nvPr/>
        </p:nvCxnSpPr>
        <p:spPr>
          <a:xfrm flipV="1">
            <a:off x="8767299" y="2824676"/>
            <a:ext cx="1549368" cy="56199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8548734" y="2012324"/>
            <a:ext cx="1783179" cy="39943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22136" y="3688550"/>
            <a:ext cx="1809777" cy="76931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501551" y="4878442"/>
            <a:ext cx="1830361" cy="33670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400589" y="889129"/>
            <a:ext cx="4252237" cy="5470478"/>
            <a:chOff x="6400589" y="889129"/>
            <a:chExt cx="4252237" cy="5470478"/>
          </a:xfrm>
        </p:grpSpPr>
        <p:sp>
          <p:nvSpPr>
            <p:cNvPr id="18" name="Oval 17"/>
            <p:cNvSpPr/>
            <p:nvPr/>
          </p:nvSpPr>
          <p:spPr bwMode="auto">
            <a:xfrm>
              <a:off x="6400589" y="3288210"/>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Oval 18"/>
            <p:cNvSpPr/>
            <p:nvPr/>
          </p:nvSpPr>
          <p:spPr bwMode="auto">
            <a:xfrm>
              <a:off x="8193439" y="3288210"/>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0" name="Oval 19"/>
            <p:cNvSpPr/>
            <p:nvPr/>
          </p:nvSpPr>
          <p:spPr bwMode="auto">
            <a:xfrm>
              <a:off x="9980507" y="3288210"/>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1" name="Oval 20"/>
            <p:cNvSpPr/>
            <p:nvPr/>
          </p:nvSpPr>
          <p:spPr bwMode="auto">
            <a:xfrm>
              <a:off x="8156087" y="2084363"/>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2" name="Oval 21"/>
            <p:cNvSpPr/>
            <p:nvPr/>
          </p:nvSpPr>
          <p:spPr bwMode="auto">
            <a:xfrm>
              <a:off x="8185975" y="4549531"/>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3" name="Oval 22"/>
            <p:cNvSpPr/>
            <p:nvPr/>
          </p:nvSpPr>
          <p:spPr bwMode="auto">
            <a:xfrm>
              <a:off x="9980507" y="889129"/>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4" name="Oval 23"/>
            <p:cNvSpPr/>
            <p:nvPr/>
          </p:nvSpPr>
          <p:spPr bwMode="auto">
            <a:xfrm>
              <a:off x="9980507" y="1688823"/>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5" name="Oval 24"/>
            <p:cNvSpPr/>
            <p:nvPr/>
          </p:nvSpPr>
          <p:spPr bwMode="auto">
            <a:xfrm>
              <a:off x="9980507" y="2488516"/>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Oval 25"/>
            <p:cNvSpPr/>
            <p:nvPr/>
          </p:nvSpPr>
          <p:spPr bwMode="auto">
            <a:xfrm>
              <a:off x="9980507" y="5687288"/>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1" name="Oval 40"/>
            <p:cNvSpPr/>
            <p:nvPr/>
          </p:nvSpPr>
          <p:spPr bwMode="auto">
            <a:xfrm>
              <a:off x="9980507" y="4087903"/>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2" name="Oval 41"/>
            <p:cNvSpPr/>
            <p:nvPr/>
          </p:nvSpPr>
          <p:spPr bwMode="auto">
            <a:xfrm>
              <a:off x="9980507" y="4887597"/>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08195466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72C6"/>
                </a:solidFill>
              </a:rPr>
              <a:t>Azure DocumentDB</a:t>
            </a:r>
            <a:endParaRPr lang="en-US" sz="3200" dirty="0"/>
          </a:p>
        </p:txBody>
      </p:sp>
      <p:sp>
        <p:nvSpPr>
          <p:cNvPr id="26" name="TextBox 25"/>
          <p:cNvSpPr txBox="1"/>
          <p:nvPr/>
        </p:nvSpPr>
        <p:spPr>
          <a:xfrm>
            <a:off x="327495" y="4163303"/>
            <a:ext cx="1864030" cy="501892"/>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ts val="15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Application</a:t>
            </a:r>
          </a:p>
        </p:txBody>
      </p:sp>
      <p:sp>
        <p:nvSpPr>
          <p:cNvPr id="29" name="TextBox 28"/>
          <p:cNvSpPr txBox="1"/>
          <p:nvPr/>
        </p:nvSpPr>
        <p:spPr>
          <a:xfrm>
            <a:off x="1968412" y="4163303"/>
            <a:ext cx="2366332" cy="549341"/>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SQL query</a:t>
            </a:r>
          </a:p>
        </p:txBody>
      </p:sp>
      <p:pic>
        <p:nvPicPr>
          <p:cNvPr id="35" name="Picture 34"/>
          <p:cNvPicPr>
            <a:picLocks noChangeAspect="1"/>
          </p:cNvPicPr>
          <p:nvPr/>
        </p:nvPicPr>
        <p:blipFill>
          <a:blip r:embed="rId3"/>
          <a:stretch>
            <a:fillRect/>
          </a:stretch>
        </p:blipFill>
        <p:spPr>
          <a:xfrm>
            <a:off x="616244" y="3109896"/>
            <a:ext cx="1286532" cy="918229"/>
          </a:xfrm>
          <a:prstGeom prst="rect">
            <a:avLst/>
          </a:prstGeom>
        </p:spPr>
      </p:pic>
      <p:sp>
        <p:nvSpPr>
          <p:cNvPr id="40" name="Rectangle 39"/>
          <p:cNvSpPr/>
          <p:nvPr/>
        </p:nvSpPr>
        <p:spPr>
          <a:xfrm>
            <a:off x="626113" y="5774716"/>
            <a:ext cx="1079152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Segoe UI"/>
                <a:ea typeface="+mn-ea"/>
                <a:cs typeface="+mn-cs"/>
              </a:rPr>
              <a:t>Perfect for cloud </a:t>
            </a:r>
            <a:r>
              <a:rPr kumimoji="0" lang="en-US" sz="1800" b="1" i="0" u="none" strike="noStrike" kern="1200" cap="none" spc="0" normalizeH="0" baseline="0" noProof="0" dirty="0">
                <a:ln>
                  <a:noFill/>
                </a:ln>
                <a:solidFill>
                  <a:srgbClr val="494949"/>
                </a:solidFill>
                <a:effectLst/>
                <a:uLnTx/>
                <a:uFillTx/>
                <a:latin typeface="Segoe UI"/>
                <a:ea typeface="+mn-ea"/>
                <a:cs typeface="+mn-cs"/>
              </a:rPr>
              <a:t>architects and developers </a:t>
            </a:r>
            <a:r>
              <a:rPr kumimoji="0" lang="en-US" sz="1800" b="0" i="0" u="none" strike="noStrike" kern="1200" cap="none" spc="0" normalizeH="0" baseline="0" noProof="0" dirty="0">
                <a:ln>
                  <a:noFill/>
                </a:ln>
                <a:solidFill>
                  <a:srgbClr val="3F3F3F"/>
                </a:solidFill>
                <a:effectLst/>
                <a:uLnTx/>
                <a:uFillTx/>
                <a:latin typeface="Segoe UI"/>
                <a:ea typeface="+mn-ea"/>
                <a:cs typeface="+mn-cs"/>
              </a:rPr>
              <a:t>who need an enterprise-ready NoSQL document database</a:t>
            </a:r>
          </a:p>
        </p:txBody>
      </p:sp>
      <p:grpSp>
        <p:nvGrpSpPr>
          <p:cNvPr id="54" name="Group 53"/>
          <p:cNvGrpSpPr/>
          <p:nvPr/>
        </p:nvGrpSpPr>
        <p:grpSpPr>
          <a:xfrm>
            <a:off x="2367648" y="3124903"/>
            <a:ext cx="1567861" cy="880441"/>
            <a:chOff x="2323618" y="3588597"/>
            <a:chExt cx="1567861" cy="880441"/>
          </a:xfrm>
        </p:grpSpPr>
        <p:grpSp>
          <p:nvGrpSpPr>
            <p:cNvPr id="52" name="Group 51"/>
            <p:cNvGrpSpPr/>
            <p:nvPr/>
          </p:nvGrpSpPr>
          <p:grpSpPr>
            <a:xfrm>
              <a:off x="2323618" y="3852326"/>
              <a:ext cx="1567861" cy="389580"/>
              <a:chOff x="2323618" y="3852326"/>
              <a:chExt cx="1567861" cy="389580"/>
            </a:xfrm>
          </p:grpSpPr>
          <p:cxnSp>
            <p:nvCxnSpPr>
              <p:cNvPr id="30" name="Straight Arrow Connector 29"/>
              <p:cNvCxnSpPr/>
              <p:nvPr/>
            </p:nvCxnSpPr>
            <p:spPr>
              <a:xfrm>
                <a:off x="2388831" y="3852326"/>
                <a:ext cx="1502648" cy="0"/>
              </a:xfrm>
              <a:prstGeom prst="straightConnector1">
                <a:avLst/>
              </a:prstGeom>
              <a:ln w="98425">
                <a:solidFill>
                  <a:srgbClr val="7F7F7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323618" y="4241906"/>
                <a:ext cx="1502648" cy="0"/>
              </a:xfrm>
              <a:prstGeom prst="straightConnector1">
                <a:avLst/>
              </a:prstGeom>
              <a:ln w="9842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3" name="Rectangle 52"/>
            <p:cNvSpPr/>
            <p:nvPr/>
          </p:nvSpPr>
          <p:spPr bwMode="auto">
            <a:xfrm>
              <a:off x="2765778" y="3802944"/>
              <a:ext cx="684389" cy="50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p:cNvGrpSpPr/>
            <p:nvPr/>
          </p:nvGrpSpPr>
          <p:grpSpPr>
            <a:xfrm>
              <a:off x="2667328" y="3588597"/>
              <a:ext cx="880441" cy="880441"/>
              <a:chOff x="505062" y="2945619"/>
              <a:chExt cx="1032734" cy="1032734"/>
            </a:xfrm>
          </p:grpSpPr>
          <p:sp>
            <p:nvSpPr>
              <p:cNvPr id="33" name="Rectangle 32"/>
              <p:cNvSpPr/>
              <p:nvPr/>
            </p:nvSpPr>
            <p:spPr bwMode="auto">
              <a:xfrm>
                <a:off x="505062" y="2945619"/>
                <a:ext cx="1032734" cy="1032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t>JSON</a:t>
                </a:r>
              </a:p>
            </p:txBody>
          </p:sp>
          <p:pic>
            <p:nvPicPr>
              <p:cNvPr id="34" name="Picture 33"/>
              <p:cNvPicPr>
                <a:picLocks noChangeAspect="1"/>
              </p:cNvPicPr>
              <p:nvPr/>
            </p:nvPicPr>
            <p:blipFill>
              <a:blip r:embed="rId4"/>
              <a:stretch>
                <a:fillRect/>
              </a:stretch>
            </p:blipFill>
            <p:spPr>
              <a:xfrm>
                <a:off x="598502" y="2978641"/>
                <a:ext cx="845855" cy="966691"/>
              </a:xfrm>
              <a:prstGeom prst="rect">
                <a:avLst/>
              </a:prstGeom>
            </p:spPr>
          </p:pic>
        </p:grpSp>
      </p:grpSp>
      <p:grpSp>
        <p:nvGrpSpPr>
          <p:cNvPr id="42" name="Group 41"/>
          <p:cNvGrpSpPr/>
          <p:nvPr/>
        </p:nvGrpSpPr>
        <p:grpSpPr>
          <a:xfrm>
            <a:off x="4444861" y="2524316"/>
            <a:ext cx="3542029" cy="1317993"/>
            <a:chOff x="4342553" y="2555507"/>
            <a:chExt cx="3542029" cy="1317993"/>
          </a:xfrm>
        </p:grpSpPr>
        <p:sp>
          <p:nvSpPr>
            <p:cNvPr id="39" name="TextBox 38"/>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"John",</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"Canada",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43,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"lastUse": "March 4, 2014"</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1" name="Picture 40"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3" name="Group 42"/>
          <p:cNvGrpSpPr/>
          <p:nvPr/>
        </p:nvGrpSpPr>
        <p:grpSpPr>
          <a:xfrm>
            <a:off x="8096111" y="2524316"/>
            <a:ext cx="3542029" cy="1317993"/>
            <a:chOff x="4342553" y="2555507"/>
            <a:chExt cx="3542029" cy="1317993"/>
          </a:xfrm>
        </p:grpSpPr>
        <p:sp>
          <p:nvSpPr>
            <p:cNvPr id="44" name="TextBox 43"/>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"Eva",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"Germany",</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25</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5" name="Picture 44"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6" name="Group 45"/>
          <p:cNvGrpSpPr/>
          <p:nvPr/>
        </p:nvGrpSpPr>
        <p:grpSpPr>
          <a:xfrm>
            <a:off x="4444861" y="3931900"/>
            <a:ext cx="3542029" cy="1317993"/>
            <a:chOff x="4342553" y="2555507"/>
            <a:chExt cx="3542029" cy="1317993"/>
          </a:xfrm>
        </p:grpSpPr>
        <p:sp>
          <p:nvSpPr>
            <p:cNvPr id="47" name="TextBox 46"/>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"Lou",</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"Australia",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51,</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"firstUse": "May 8, 2013"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8" name="Picture 47"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9" name="Group 48"/>
          <p:cNvGrpSpPr/>
          <p:nvPr/>
        </p:nvGrpSpPr>
        <p:grpSpPr>
          <a:xfrm>
            <a:off x="8096111" y="3931900"/>
            <a:ext cx="3542029" cy="1317993"/>
            <a:chOff x="4342553" y="2555507"/>
            <a:chExt cx="3542029" cy="1317993"/>
          </a:xfrm>
        </p:grpSpPr>
        <p:sp>
          <p:nvSpPr>
            <p:cNvPr id="50" name="TextBox 49"/>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"docCount": 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"last": "May 1, 2014"</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51" name="Picture 50"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sp>
        <p:nvSpPr>
          <p:cNvPr id="55" name="TextBox 54"/>
          <p:cNvSpPr txBox="1"/>
          <p:nvPr/>
        </p:nvSpPr>
        <p:spPr>
          <a:xfrm rot="16200000">
            <a:off x="3911451" y="3076776"/>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1</a:t>
            </a:r>
          </a:p>
        </p:txBody>
      </p:sp>
      <p:sp>
        <p:nvSpPr>
          <p:cNvPr id="56" name="TextBox 55"/>
          <p:cNvSpPr txBox="1"/>
          <p:nvPr/>
        </p:nvSpPr>
        <p:spPr>
          <a:xfrm rot="16200000">
            <a:off x="7560585" y="3076776"/>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2</a:t>
            </a:r>
          </a:p>
        </p:txBody>
      </p:sp>
      <p:sp>
        <p:nvSpPr>
          <p:cNvPr id="57" name="TextBox 56"/>
          <p:cNvSpPr txBox="1"/>
          <p:nvPr/>
        </p:nvSpPr>
        <p:spPr>
          <a:xfrm rot="16200000">
            <a:off x="3911451" y="4465310"/>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3</a:t>
            </a:r>
          </a:p>
        </p:txBody>
      </p:sp>
      <p:sp>
        <p:nvSpPr>
          <p:cNvPr id="58" name="TextBox 57"/>
          <p:cNvSpPr txBox="1"/>
          <p:nvPr/>
        </p:nvSpPr>
        <p:spPr>
          <a:xfrm rot="16200000">
            <a:off x="7560585" y="4465310"/>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4</a:t>
            </a:r>
          </a:p>
        </p:txBody>
      </p:sp>
      <p:sp>
        <p:nvSpPr>
          <p:cNvPr id="62" name="Rectangle 61"/>
          <p:cNvSpPr/>
          <p:nvPr/>
        </p:nvSpPr>
        <p:spPr>
          <a:xfrm>
            <a:off x="347472" y="932688"/>
            <a:ext cx="11187077" cy="492443"/>
          </a:xfrm>
          <a:prstGeom prst="rect">
            <a:avLst/>
          </a:prstGeom>
        </p:spPr>
        <p:txBody>
          <a:bodyPr wrap="square">
            <a:spAutoFit/>
          </a:bodyPr>
          <a:lstStyle/>
          <a:p>
            <a:pPr marL="0" marR="0" lvl="0" indent="0" algn="l" defTabSz="621720" rtl="0" eaLnBrk="1" fontAlgn="auto" latinLnBrk="0" hangingPunct="1">
              <a:lnSpc>
                <a:spcPct val="100000"/>
              </a:lnSpc>
              <a:spcBef>
                <a:spcPts val="0"/>
              </a:spcBef>
              <a:spcAft>
                <a:spcPts val="1200"/>
              </a:spcAft>
              <a:buClrTx/>
              <a:buSzTx/>
              <a:buFontTx/>
              <a:buNone/>
              <a:tabLst/>
              <a:defRPr/>
            </a:pPr>
            <a:r>
              <a:rPr kumimoji="0" lang="en-US" sz="2600" b="0" i="0" u="none" strike="noStrike" kern="1200" cap="none" spc="0" normalizeH="0" baseline="0" noProof="0" dirty="0">
                <a:ln>
                  <a:noFill/>
                </a:ln>
                <a:solidFill>
                  <a:srgbClr val="494949"/>
                </a:solidFill>
                <a:effectLst/>
                <a:uLnTx/>
                <a:uFillTx/>
                <a:latin typeface="Segoe UI Light"/>
                <a:ea typeface="+mn-ea"/>
                <a:cs typeface="+mn-cs"/>
              </a:rPr>
              <a:t>A NoSQL document database-as-a-service, fully managed by Azure</a:t>
            </a:r>
          </a:p>
        </p:txBody>
      </p:sp>
      <p:sp>
        <p:nvSpPr>
          <p:cNvPr id="63" name="Rectangle 62"/>
          <p:cNvSpPr/>
          <p:nvPr/>
        </p:nvSpPr>
        <p:spPr bwMode="auto">
          <a:xfrm>
            <a:off x="4309503" y="2263416"/>
            <a:ext cx="7468076" cy="3150801"/>
          </a:xfrm>
          <a:prstGeom prst="rect">
            <a:avLst/>
          </a:prstGeom>
          <a:noFill/>
          <a:ln>
            <a:solidFill>
              <a:srgbClr val="80808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p:cNvSpPr txBox="1"/>
          <p:nvPr/>
        </p:nvSpPr>
        <p:spPr>
          <a:xfrm>
            <a:off x="4399265" y="2033751"/>
            <a:ext cx="4269722" cy="433965"/>
          </a:xfrm>
          <a:prstGeom prst="rect">
            <a:avLst/>
          </a:prstGeom>
          <a:solidFill>
            <a:srgbClr val="FFFFFF"/>
          </a:solid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Azure DocumentDB Document store</a:t>
            </a:r>
          </a:p>
        </p:txBody>
      </p:sp>
    </p:spTree>
    <p:extLst>
      <p:ext uri="{BB962C8B-B14F-4D97-AF65-F5344CB8AC3E}">
        <p14:creationId xmlns:p14="http://schemas.microsoft.com/office/powerpoint/2010/main" val="30241278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stretch>
            <a:fillRect/>
          </a:stretch>
        </p:blipFill>
        <p:spPr>
          <a:xfrm>
            <a:off x="4510941" y="2698890"/>
            <a:ext cx="3305175" cy="3676650"/>
          </a:xfrm>
          <a:prstGeom prst="rect">
            <a:avLst/>
          </a:prstGeom>
        </p:spPr>
      </p:pic>
      <p:sp>
        <p:nvSpPr>
          <p:cNvPr id="36" name="Rectangle 35"/>
          <p:cNvSpPr/>
          <p:nvPr/>
        </p:nvSpPr>
        <p:spPr>
          <a:xfrm>
            <a:off x="7133726" y="1086069"/>
            <a:ext cx="4454970" cy="4961615"/>
          </a:xfrm>
          <a:prstGeom prst="rect">
            <a:avLst/>
          </a:prstGeom>
          <a:solidFill>
            <a:schemeClr val="bg1"/>
          </a:solidFill>
          <a:ln w="66675">
            <a:solidFill>
              <a:srgbClr val="0070C0"/>
            </a:solidFill>
          </a:ln>
          <a:effectLst>
            <a:outerShdw blurRad="50800" dist="50800" dir="2700000" algn="tl" rotWithShape="0">
              <a:prstClr val="black">
                <a:alpha val="40000"/>
              </a:prstClr>
            </a:outerShdw>
          </a:effectLst>
        </p:spPr>
        <p:txBody>
          <a:bodyPr wrap="square">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421"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a:t>
            </a:r>
            <a:endPar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endParaRP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"name": "SmugMug",</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"permalink": "smugmug",</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"homepage_url": "http://www.smugmug.com",</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"blog_url": "http://blogs.smugmug.com/",</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"category_code": "photo_video",</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"products":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"name": "SmugMug",</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"permalink": "smugmug"</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"offices":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"description":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"address1": "67 E. Evelyn Ave",</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"address2":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"zip_code": "94041",</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"city": "Mountain View",</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"state_code": "CA",</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"country_code": "USA",</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"latitude": 37.390056,</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"longitude": -122.067692</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421"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a:t>
            </a:r>
          </a:p>
        </p:txBody>
      </p:sp>
      <p:sp>
        <p:nvSpPr>
          <p:cNvPr id="37" name="Rectangle 36"/>
          <p:cNvSpPr/>
          <p:nvPr/>
        </p:nvSpPr>
        <p:spPr bwMode="auto">
          <a:xfrm>
            <a:off x="461356" y="1505613"/>
            <a:ext cx="5976209" cy="153312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7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prstClr val="black">
                    <a:lumMod val="75000"/>
                    <a:lumOff val="25000"/>
                  </a:prstClr>
                </a:solidFill>
                <a:effectLst/>
                <a:uLnTx/>
                <a:uFillTx/>
                <a:latin typeface="Segoe UI"/>
                <a:ea typeface="+mn-ea"/>
                <a:cs typeface="Segoe UI" panose="020B0502040204020203" pitchFamily="34" charset="0"/>
              </a:rPr>
              <a:t>Perfect</a:t>
            </a:r>
            <a:r>
              <a:rPr kumimoji="0" lang="en-US" sz="2400" b="0" i="0" u="none" strike="noStrike" kern="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 for: schema-agnostic JSON store for hierarchical and denormalized data at scale</a:t>
            </a:r>
          </a:p>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3733" b="0" i="0" u="none" strike="noStrike" kern="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sp>
        <p:nvSpPr>
          <p:cNvPr id="38" name="Title 3"/>
          <p:cNvSpPr txBox="1">
            <a:spLocks/>
          </p:cNvSpPr>
          <p:nvPr/>
        </p:nvSpPr>
        <p:spPr>
          <a:xfrm>
            <a:off x="269240" y="369721"/>
            <a:ext cx="11655840" cy="899665"/>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0" marR="0" lvl="0" indent="0" algn="l" defTabSz="609585"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72C6"/>
                </a:solidFill>
                <a:effectLst/>
                <a:uLnTx/>
                <a:uFillTx/>
                <a:latin typeface="Segoe UI Light"/>
                <a:ea typeface="+mj-ea"/>
                <a:cs typeface="+mj-cs"/>
              </a:rPr>
              <a:t>What documents? </a:t>
            </a:r>
            <a:endParaRPr kumimoji="0" lang="en-US" sz="4400" b="0" i="0" u="none" strike="noStrike" kern="1200" cap="none" spc="0" normalizeH="0" baseline="0" noProof="0" dirty="0">
              <a:ln>
                <a:noFill/>
              </a:ln>
              <a:solidFill>
                <a:srgbClr val="494949"/>
              </a:solidFill>
              <a:effectLst/>
              <a:uLnTx/>
              <a:uFillTx/>
              <a:latin typeface="Segoe UI Light"/>
              <a:ea typeface="+mj-ea"/>
              <a:cs typeface="+mj-cs"/>
            </a:endParaRPr>
          </a:p>
        </p:txBody>
      </p:sp>
      <p:sp>
        <p:nvSpPr>
          <p:cNvPr id="65" name="Rectangle 64"/>
          <p:cNvSpPr/>
          <p:nvPr/>
        </p:nvSpPr>
        <p:spPr bwMode="auto">
          <a:xfrm>
            <a:off x="606321" y="5280107"/>
            <a:ext cx="3795475" cy="153312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7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prstClr val="black">
                    <a:lumMod val="75000"/>
                    <a:lumOff val="25000"/>
                  </a:prstClr>
                </a:solidFill>
                <a:effectLst/>
                <a:uLnTx/>
                <a:uFillTx/>
                <a:latin typeface="Segoe UI"/>
                <a:ea typeface="+mn-ea"/>
                <a:cs typeface="Segoe UI" panose="020B0502040204020203" pitchFamily="34" charset="0"/>
              </a:rPr>
              <a:t>Not</a:t>
            </a:r>
            <a:r>
              <a:rPr kumimoji="0" lang="en-US" sz="2400" b="0" i="0" u="none" strike="noStrike" kern="0" cap="none" spc="0" normalizeH="0" baseline="0" noProof="0" dirty="0">
                <a:ln>
                  <a:noFill/>
                </a:ln>
                <a:solidFill>
                  <a:prstClr val="black">
                    <a:lumMod val="75000"/>
                    <a:lumOff val="25000"/>
                  </a:prstClr>
                </a:solidFill>
                <a:effectLst/>
                <a:uLnTx/>
                <a:uFillTx/>
                <a:latin typeface="Segoe UI Light"/>
                <a:ea typeface="+mn-ea"/>
                <a:cs typeface="Segoe UI" panose="020B0502040204020203" pitchFamily="34" charset="0"/>
              </a:rPr>
              <a:t> Word documents</a:t>
            </a:r>
            <a:endParaRPr kumimoji="0" lang="en-US" sz="2400" b="0" i="0" u="none" strike="noStrike" kern="0" cap="none" spc="0" normalizeH="0" baseline="0" noProof="0" dirty="0">
              <a:ln>
                <a:noFill/>
              </a:ln>
              <a:solidFill>
                <a:prstClr val="black">
                  <a:lumMod val="75000"/>
                  <a:lumOff val="25000"/>
                </a:prstClr>
              </a:solidFill>
              <a:effectLst/>
              <a:uLnTx/>
              <a:uFillTx/>
              <a:latin typeface="Segoe UI Light"/>
              <a:ea typeface="+mn-ea"/>
              <a:cs typeface="Segoe UI Light" panose="020B0502040204020203" pitchFamily="34" charset="0"/>
            </a:endParaRPr>
          </a:p>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3733" b="0" i="0" u="none" strike="noStrike" kern="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sp>
        <p:nvSpPr>
          <p:cNvPr id="8" name="Right Arrow 7"/>
          <p:cNvSpPr/>
          <p:nvPr/>
        </p:nvSpPr>
        <p:spPr bwMode="auto">
          <a:xfrm>
            <a:off x="6058654" y="1952924"/>
            <a:ext cx="978408"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ight Arrow 65"/>
          <p:cNvSpPr/>
          <p:nvPr/>
        </p:nvSpPr>
        <p:spPr bwMode="auto">
          <a:xfrm>
            <a:off x="3487186" y="5536919"/>
            <a:ext cx="978408"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497122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Well-suited for web and mobile apps</a:t>
            </a:r>
          </a:p>
        </p:txBody>
      </p:sp>
      <p:grpSp>
        <p:nvGrpSpPr>
          <p:cNvPr id="12" name="Group 11"/>
          <p:cNvGrpSpPr/>
          <p:nvPr/>
        </p:nvGrpSpPr>
        <p:grpSpPr>
          <a:xfrm>
            <a:off x="1134126" y="2327886"/>
            <a:ext cx="9246431" cy="3666463"/>
            <a:chOff x="1178171" y="2519274"/>
            <a:chExt cx="9246431" cy="3666463"/>
          </a:xfrm>
        </p:grpSpPr>
        <p:sp>
          <p:nvSpPr>
            <p:cNvPr id="10" name="Rounded Rectangle 9"/>
            <p:cNvSpPr/>
            <p:nvPr/>
          </p:nvSpPr>
          <p:spPr bwMode="auto">
            <a:xfrm>
              <a:off x="3419933" y="4562928"/>
              <a:ext cx="1170214" cy="927760"/>
            </a:xfrm>
            <a:prstGeom prst="roundRect">
              <a:avLst>
                <a:gd name="adj" fmla="val 1373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a:xfrm>
              <a:off x="1178171" y="3833944"/>
              <a:ext cx="148005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Catalog data</a:t>
              </a:r>
            </a:p>
          </p:txBody>
        </p:sp>
        <p:sp>
          <p:nvSpPr>
            <p:cNvPr id="4" name="Rectangle 3"/>
            <p:cNvSpPr/>
            <p:nvPr/>
          </p:nvSpPr>
          <p:spPr>
            <a:xfrm>
              <a:off x="5241077" y="3833944"/>
              <a:ext cx="135866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Preferences</a:t>
              </a:r>
              <a:br>
                <a:rPr kumimoji="0" lang="en-US" sz="1800" b="0" i="0" u="none" strike="noStrike" kern="1200" cap="none" spc="0" normalizeH="0" baseline="0" noProof="0" dirty="0">
                  <a:ln>
                    <a:noFill/>
                  </a:ln>
                  <a:solidFill>
                    <a:srgbClr val="494949"/>
                  </a:solidFill>
                  <a:effectLst/>
                  <a:uLnTx/>
                  <a:uFillTx/>
                  <a:latin typeface="Segoe UI"/>
                  <a:ea typeface="+mn-ea"/>
                  <a:cs typeface="+mn-cs"/>
                </a:rPr>
              </a:br>
              <a:r>
                <a:rPr kumimoji="0" lang="en-US" sz="1800" b="0" i="0" u="none" strike="noStrike" kern="1200" cap="none" spc="0" normalizeH="0" baseline="0" noProof="0" dirty="0">
                  <a:ln>
                    <a:noFill/>
                  </a:ln>
                  <a:solidFill>
                    <a:srgbClr val="494949"/>
                  </a:solidFill>
                  <a:effectLst/>
                  <a:uLnTx/>
                  <a:uFillTx/>
                  <a:latin typeface="Segoe UI"/>
                  <a:ea typeface="+mn-ea"/>
                  <a:cs typeface="+mn-cs"/>
                </a:rPr>
                <a:t>and state</a:t>
              </a:r>
            </a:p>
          </p:txBody>
        </p:sp>
        <p:sp>
          <p:nvSpPr>
            <p:cNvPr id="5" name="Rectangle 4"/>
            <p:cNvSpPr/>
            <p:nvPr/>
          </p:nvSpPr>
          <p:spPr>
            <a:xfrm>
              <a:off x="9113614" y="3833944"/>
              <a:ext cx="131098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Event store</a:t>
              </a:r>
            </a:p>
          </p:txBody>
        </p:sp>
        <p:sp>
          <p:nvSpPr>
            <p:cNvPr id="6" name="Rectangle 5"/>
            <p:cNvSpPr/>
            <p:nvPr/>
          </p:nvSpPr>
          <p:spPr>
            <a:xfrm>
              <a:off x="3070313" y="5539406"/>
              <a:ext cx="1758677"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User-generated</a:t>
              </a:r>
              <a:br>
                <a:rPr kumimoji="0" lang="en-US" sz="1800" b="0" i="0" u="none" strike="noStrike" kern="1200" cap="none" spc="0" normalizeH="0" baseline="0" noProof="0" dirty="0">
                  <a:ln>
                    <a:noFill/>
                  </a:ln>
                  <a:solidFill>
                    <a:srgbClr val="494949"/>
                  </a:solidFill>
                  <a:effectLst/>
                  <a:uLnTx/>
                  <a:uFillTx/>
                  <a:latin typeface="Segoe UI"/>
                  <a:ea typeface="+mn-ea"/>
                  <a:cs typeface="+mn-cs"/>
                </a:rPr>
              </a:br>
              <a:r>
                <a:rPr kumimoji="0" lang="en-US" sz="1800" b="0" i="0" u="none" strike="noStrike" kern="1200" cap="none" spc="0" normalizeH="0" baseline="0" noProof="0" dirty="0">
                  <a:ln>
                    <a:noFill/>
                  </a:ln>
                  <a:solidFill>
                    <a:srgbClr val="494949"/>
                  </a:solidFill>
                  <a:effectLst/>
                  <a:uLnTx/>
                  <a:uFillTx/>
                  <a:latin typeface="Segoe UI"/>
                  <a:ea typeface="+mn-ea"/>
                  <a:cs typeface="+mn-cs"/>
                </a:rPr>
                <a:t>content</a:t>
              </a:r>
            </a:p>
          </p:txBody>
        </p:sp>
        <p:sp>
          <p:nvSpPr>
            <p:cNvPr id="7" name="Rectangle 6"/>
            <p:cNvSpPr/>
            <p:nvPr/>
          </p:nvSpPr>
          <p:spPr>
            <a:xfrm>
              <a:off x="7011829" y="5539406"/>
              <a:ext cx="168969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Data exchange</a:t>
              </a:r>
            </a:p>
          </p:txBody>
        </p:sp>
        <p:pic>
          <p:nvPicPr>
            <p:cNvPr id="14" name="Picture 13"/>
            <p:cNvPicPr>
              <a:picLocks noChangeAspect="1"/>
            </p:cNvPicPr>
            <p:nvPr/>
          </p:nvPicPr>
          <p:blipFill>
            <a:blip r:embed="rId3"/>
            <a:stretch>
              <a:fillRect/>
            </a:stretch>
          </p:blipFill>
          <p:spPr>
            <a:xfrm>
              <a:off x="1429050" y="2519274"/>
              <a:ext cx="980324" cy="1250757"/>
            </a:xfrm>
            <a:prstGeom prst="rect">
              <a:avLst/>
            </a:prstGeom>
          </p:spPr>
        </p:pic>
        <p:pic>
          <p:nvPicPr>
            <p:cNvPr id="15" name="Picture 14"/>
            <p:cNvPicPr>
              <a:picLocks noChangeAspect="1"/>
            </p:cNvPicPr>
            <p:nvPr/>
          </p:nvPicPr>
          <p:blipFill>
            <a:blip r:embed="rId4"/>
            <a:stretch>
              <a:fillRect/>
            </a:stretch>
          </p:blipFill>
          <p:spPr>
            <a:xfrm>
              <a:off x="9214825" y="2684410"/>
              <a:ext cx="1104741" cy="1047102"/>
            </a:xfrm>
            <a:prstGeom prst="rect">
              <a:avLst/>
            </a:prstGeom>
          </p:spPr>
        </p:pic>
        <p:pic>
          <p:nvPicPr>
            <p:cNvPr id="19" name="Picture 18"/>
            <p:cNvPicPr>
              <a:picLocks noChangeAspect="1"/>
            </p:cNvPicPr>
            <p:nvPr/>
          </p:nvPicPr>
          <p:blipFill>
            <a:blip r:embed="rId5"/>
            <a:stretch>
              <a:fillRect/>
            </a:stretch>
          </p:blipFill>
          <p:spPr>
            <a:xfrm flipH="1">
              <a:off x="5480434" y="2558221"/>
              <a:ext cx="843750" cy="1241219"/>
            </a:xfrm>
            <a:prstGeom prst="rect">
              <a:avLst/>
            </a:prstGeom>
          </p:spPr>
        </p:pic>
        <p:pic>
          <p:nvPicPr>
            <p:cNvPr id="20" name="Picture 19"/>
            <p:cNvPicPr>
              <a:picLocks noChangeAspect="1"/>
            </p:cNvPicPr>
            <p:nvPr/>
          </p:nvPicPr>
          <p:blipFill>
            <a:blip r:embed="rId6"/>
            <a:stretch>
              <a:fillRect/>
            </a:stretch>
          </p:blipFill>
          <p:spPr>
            <a:xfrm>
              <a:off x="3090850" y="4610001"/>
              <a:ext cx="1677060" cy="838530"/>
            </a:xfrm>
            <a:prstGeom prst="rect">
              <a:avLst/>
            </a:prstGeom>
          </p:spPr>
        </p:pic>
        <p:grpSp>
          <p:nvGrpSpPr>
            <p:cNvPr id="11" name="Group 10"/>
            <p:cNvGrpSpPr/>
            <p:nvPr/>
          </p:nvGrpSpPr>
          <p:grpSpPr>
            <a:xfrm>
              <a:off x="7284219" y="4569841"/>
              <a:ext cx="1113580" cy="898959"/>
              <a:chOff x="6663075" y="1719146"/>
              <a:chExt cx="1793432" cy="1447784"/>
            </a:xfrm>
          </p:grpSpPr>
          <p:pic>
            <p:nvPicPr>
              <p:cNvPr id="21" name="Picture 20"/>
              <p:cNvPicPr>
                <a:picLocks noChangeAspect="1"/>
              </p:cNvPicPr>
              <p:nvPr/>
            </p:nvPicPr>
            <p:blipFill>
              <a:blip r:embed="rId7"/>
              <a:stretch>
                <a:fillRect/>
              </a:stretch>
            </p:blipFill>
            <p:spPr>
              <a:xfrm>
                <a:off x="7924234" y="1719146"/>
                <a:ext cx="532273" cy="1447784"/>
              </a:xfrm>
              <a:prstGeom prst="rect">
                <a:avLst/>
              </a:prstGeom>
            </p:spPr>
          </p:pic>
          <p:pic>
            <p:nvPicPr>
              <p:cNvPr id="22" name="Picture 21"/>
              <p:cNvPicPr>
                <a:picLocks noChangeAspect="1"/>
              </p:cNvPicPr>
              <p:nvPr/>
            </p:nvPicPr>
            <p:blipFill>
              <a:blip r:embed="rId8"/>
              <a:stretch>
                <a:fillRect/>
              </a:stretch>
            </p:blipFill>
            <p:spPr>
              <a:xfrm>
                <a:off x="7290901" y="1742038"/>
                <a:ext cx="502903" cy="1424892"/>
              </a:xfrm>
              <a:prstGeom prst="rect">
                <a:avLst/>
              </a:prstGeom>
            </p:spPr>
          </p:pic>
          <p:pic>
            <p:nvPicPr>
              <p:cNvPr id="23" name="Picture 22"/>
              <p:cNvPicPr>
                <a:picLocks noChangeAspect="1"/>
              </p:cNvPicPr>
              <p:nvPr/>
            </p:nvPicPr>
            <p:blipFill>
              <a:blip r:embed="rId9"/>
              <a:stretch>
                <a:fillRect/>
              </a:stretch>
            </p:blipFill>
            <p:spPr>
              <a:xfrm>
                <a:off x="6663075" y="1742038"/>
                <a:ext cx="497397" cy="1409292"/>
              </a:xfrm>
              <a:prstGeom prst="rect">
                <a:avLst/>
              </a:prstGeom>
            </p:spPr>
          </p:pic>
        </p:grpSp>
      </p:grpSp>
      <p:sp>
        <p:nvSpPr>
          <p:cNvPr id="25" name="Rectangle 24"/>
          <p:cNvSpPr/>
          <p:nvPr/>
        </p:nvSpPr>
        <p:spPr bwMode="auto">
          <a:xfrm>
            <a:off x="543208" y="1858139"/>
            <a:ext cx="10799868" cy="4218827"/>
          </a:xfrm>
          <a:prstGeom prst="rect">
            <a:avLst/>
          </a:prstGeom>
          <a:noFill/>
          <a:ln>
            <a:solidFill>
              <a:srgbClr val="80808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632971" y="1628475"/>
            <a:ext cx="1855732" cy="438582"/>
          </a:xfrm>
          <a:prstGeom prst="rect">
            <a:avLst/>
          </a:prstGeom>
          <a:solidFill>
            <a:srgbClr val="FFFFFF"/>
          </a:solid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Ideal Scenarios</a:t>
            </a:r>
          </a:p>
        </p:txBody>
      </p:sp>
    </p:spTree>
    <p:extLst>
      <p:ext uri="{BB962C8B-B14F-4D97-AF65-F5344CB8AC3E}">
        <p14:creationId xmlns:p14="http://schemas.microsoft.com/office/powerpoint/2010/main" val="635515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91673" y="0"/>
            <a:ext cx="10122795" cy="6858000"/>
          </a:xfrm>
          <a:prstGeom prst="rect">
            <a:avLst/>
          </a:prstGeom>
        </p:spPr>
      </p:pic>
      <p:sp>
        <p:nvSpPr>
          <p:cNvPr id="2" name="Rectangle 1"/>
          <p:cNvSpPr/>
          <p:nvPr/>
        </p:nvSpPr>
        <p:spPr bwMode="auto">
          <a:xfrm>
            <a:off x="3720353" y="4356847"/>
            <a:ext cx="1497106" cy="1595718"/>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bwMode="auto">
          <a:xfrm>
            <a:off x="5298141" y="4356847"/>
            <a:ext cx="591671" cy="941294"/>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bwMode="auto">
          <a:xfrm>
            <a:off x="6714566" y="4356847"/>
            <a:ext cx="582706" cy="941294"/>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3980329" y="3110753"/>
            <a:ext cx="1389530" cy="1021976"/>
          </a:xfrm>
          <a:prstGeom prst="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7334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Event Hubs</a:t>
            </a:r>
          </a:p>
        </p:txBody>
      </p:sp>
      <p:grpSp>
        <p:nvGrpSpPr>
          <p:cNvPr id="36" name="Group 35"/>
          <p:cNvGrpSpPr/>
          <p:nvPr/>
        </p:nvGrpSpPr>
        <p:grpSpPr>
          <a:xfrm>
            <a:off x="3740304" y="1742932"/>
            <a:ext cx="8184777" cy="4258239"/>
            <a:chOff x="2003612" y="1299872"/>
            <a:chExt cx="8184777" cy="4258239"/>
          </a:xfrm>
        </p:grpSpPr>
        <p:grpSp>
          <p:nvGrpSpPr>
            <p:cNvPr id="18" name="Group 17"/>
            <p:cNvGrpSpPr/>
            <p:nvPr/>
          </p:nvGrpSpPr>
          <p:grpSpPr>
            <a:xfrm>
              <a:off x="2003612" y="1299872"/>
              <a:ext cx="8184777" cy="4258239"/>
              <a:chOff x="2003612" y="1667426"/>
              <a:chExt cx="8184777" cy="4258239"/>
            </a:xfrm>
          </p:grpSpPr>
          <p:sp>
            <p:nvSpPr>
              <p:cNvPr id="41" name="Rectangle: Rounded Corners 40"/>
              <p:cNvSpPr/>
              <p:nvPr/>
            </p:nvSpPr>
            <p:spPr bwMode="auto">
              <a:xfrm>
                <a:off x="2003612" y="1667430"/>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p:cNvSpPr/>
              <p:nvPr/>
            </p:nvSpPr>
            <p:spPr bwMode="auto">
              <a:xfrm>
                <a:off x="5024718"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52"/>
              <p:cNvSpPr/>
              <p:nvPr/>
            </p:nvSpPr>
            <p:spPr bwMode="auto">
              <a:xfrm>
                <a:off x="5150224" y="2479158"/>
                <a:ext cx="1891553" cy="2734924"/>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Event</a:t>
                </a:r>
                <a:r>
                  <a:rPr kumimoji="0" lang="en-GB" sz="2000" b="0" i="0" u="none" strike="noStrike" kern="1200" cap="none" spc="0" normalizeH="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Hub</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Rounded Corners 57"/>
              <p:cNvSpPr/>
              <p:nvPr/>
            </p:nvSpPr>
            <p:spPr bwMode="auto">
              <a:xfrm>
                <a:off x="8045824"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Rounded Corners 80"/>
              <p:cNvSpPr/>
              <p:nvPr/>
            </p:nvSpPr>
            <p:spPr bwMode="auto">
              <a:xfrm>
                <a:off x="8171329" y="2808956"/>
                <a:ext cx="1891553" cy="92006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Worker</a:t>
                </a:r>
              </a:p>
            </p:txBody>
          </p:sp>
          <p:cxnSp>
            <p:nvCxnSpPr>
              <p:cNvPr id="86" name="Straight Arrow Connector 85"/>
              <p:cNvCxnSpPr>
                <a:stCxn id="31" idx="3"/>
                <a:endCxn id="53" idx="1"/>
              </p:cNvCxnSpPr>
              <p:nvPr/>
            </p:nvCxnSpPr>
            <p:spPr>
              <a:xfrm>
                <a:off x="4029636" y="2605605"/>
                <a:ext cx="1120588" cy="124101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53" idx="3"/>
                <a:endCxn id="26" idx="1"/>
              </p:cNvCxnSpPr>
              <p:nvPr/>
            </p:nvCxnSpPr>
            <p:spPr>
              <a:xfrm>
                <a:off x="7041777" y="3846620"/>
                <a:ext cx="1138522" cy="9829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91869" y="1667426"/>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GB" sz="2400" dirty="0">
                    <a:solidFill>
                      <a:srgbClr val="FFFFFF"/>
                    </a:solidFill>
                    <a:latin typeface="Segoe UI"/>
                  </a:rPr>
                  <a:t>Producer</a:t>
                </a:r>
                <a:endParaRPr kumimoji="0" lang="en-GB"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TextBox 91"/>
              <p:cNvSpPr txBox="1"/>
              <p:nvPr/>
            </p:nvSpPr>
            <p:spPr>
              <a:xfrm>
                <a:off x="5150224" y="1667426"/>
                <a:ext cx="1891553"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GB" sz="2400" dirty="0">
                    <a:solidFill>
                      <a:srgbClr val="FFFFFF"/>
                    </a:solidFill>
                    <a:latin typeface="Segoe UI"/>
                  </a:rPr>
                  <a:t>Service Bus</a:t>
                </a:r>
                <a:endParaRPr kumimoji="0" lang="en-GB"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TextBox 92"/>
              <p:cNvSpPr txBox="1"/>
              <p:nvPr/>
            </p:nvSpPr>
            <p:spPr>
              <a:xfrm>
                <a:off x="8243053" y="1667426"/>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Consumer</a:t>
                </a:r>
              </a:p>
            </p:txBody>
          </p:sp>
          <p:cxnSp>
            <p:nvCxnSpPr>
              <p:cNvPr id="94" name="Straight Arrow Connector 93"/>
              <p:cNvCxnSpPr>
                <a:stCxn id="53" idx="3"/>
                <a:endCxn id="81" idx="1"/>
              </p:cNvCxnSpPr>
              <p:nvPr/>
            </p:nvCxnSpPr>
            <p:spPr>
              <a:xfrm flipV="1">
                <a:off x="7041777" y="3268989"/>
                <a:ext cx="1129552" cy="57763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Rectangle: Rounded Corners 25"/>
            <p:cNvSpPr/>
            <p:nvPr/>
          </p:nvSpPr>
          <p:spPr bwMode="auto">
            <a:xfrm>
              <a:off x="8180299" y="4002028"/>
              <a:ext cx="1891553" cy="92006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Worker</a:t>
              </a:r>
            </a:p>
          </p:txBody>
        </p:sp>
        <p:sp>
          <p:nvSpPr>
            <p:cNvPr id="31" name="Rectangle: Rounded Corners 30"/>
            <p:cNvSpPr/>
            <p:nvPr/>
          </p:nvSpPr>
          <p:spPr bwMode="auto">
            <a:xfrm>
              <a:off x="2138083" y="1924286"/>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sender</a:t>
              </a:r>
            </a:p>
          </p:txBody>
        </p:sp>
        <p:sp>
          <p:nvSpPr>
            <p:cNvPr id="38" name="Rectangle: Rounded Corners 37"/>
            <p:cNvSpPr/>
            <p:nvPr/>
          </p:nvSpPr>
          <p:spPr bwMode="auto">
            <a:xfrm>
              <a:off x="2138083" y="2635869"/>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sender</a:t>
              </a:r>
            </a:p>
          </p:txBody>
        </p:sp>
        <p:sp>
          <p:nvSpPr>
            <p:cNvPr id="39" name="Rectangle: Rounded Corners 38"/>
            <p:cNvSpPr/>
            <p:nvPr/>
          </p:nvSpPr>
          <p:spPr bwMode="auto">
            <a:xfrm>
              <a:off x="2133605" y="3330404"/>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sender</a:t>
              </a:r>
            </a:p>
          </p:txBody>
        </p:sp>
        <p:sp>
          <p:nvSpPr>
            <p:cNvPr id="40" name="Rectangle: Rounded Corners 39"/>
            <p:cNvSpPr/>
            <p:nvPr/>
          </p:nvSpPr>
          <p:spPr bwMode="auto">
            <a:xfrm>
              <a:off x="2133605" y="4041987"/>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sender</a:t>
              </a:r>
            </a:p>
          </p:txBody>
        </p:sp>
        <p:sp>
          <p:nvSpPr>
            <p:cNvPr id="44" name="Rectangle: Rounded Corners 43"/>
            <p:cNvSpPr/>
            <p:nvPr/>
          </p:nvSpPr>
          <p:spPr bwMode="auto">
            <a:xfrm>
              <a:off x="2133604" y="4748981"/>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sen</a:t>
              </a:r>
              <a:r>
                <a:rPr kumimoji="0" lang="en-GB" sz="2000" b="0" i="0"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a:t>
              </a: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cxnSp>
          <p:nvCxnSpPr>
            <p:cNvPr id="45" name="Straight Arrow Connector 44"/>
            <p:cNvCxnSpPr>
              <a:stCxn id="38" idx="3"/>
              <a:endCxn id="53" idx="1"/>
            </p:cNvCxnSpPr>
            <p:nvPr/>
          </p:nvCxnSpPr>
          <p:spPr>
            <a:xfrm>
              <a:off x="4029636" y="2949634"/>
              <a:ext cx="1120588" cy="52943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9" idx="3"/>
              <a:endCxn id="53" idx="1"/>
            </p:cNvCxnSpPr>
            <p:nvPr/>
          </p:nvCxnSpPr>
          <p:spPr>
            <a:xfrm flipV="1">
              <a:off x="4025158" y="3479066"/>
              <a:ext cx="1125066" cy="16510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0" idx="3"/>
              <a:endCxn id="53" idx="1"/>
            </p:cNvCxnSpPr>
            <p:nvPr/>
          </p:nvCxnSpPr>
          <p:spPr>
            <a:xfrm flipV="1">
              <a:off x="4025158" y="3479066"/>
              <a:ext cx="1125066" cy="87668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4" idx="3"/>
              <a:endCxn id="53" idx="1"/>
            </p:cNvCxnSpPr>
            <p:nvPr/>
          </p:nvCxnSpPr>
          <p:spPr>
            <a:xfrm flipV="1">
              <a:off x="4025157" y="3479066"/>
              <a:ext cx="1125067" cy="158368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a:xfrm>
            <a:off x="351646" y="1783871"/>
            <a:ext cx="3200397" cy="4154984"/>
          </a:xfrm>
          <a:prstGeom prst="rect">
            <a:avLst/>
          </a:prstGeom>
        </p:spPr>
        <p:txBody>
          <a:bodyPr wrap="square">
            <a:spAutoFit/>
          </a:bodyPr>
          <a:lstStyle/>
          <a:p>
            <a:pPr marL="285750" indent="-285750">
              <a:buFont typeface="Arial" panose="020B0604020202020204" pitchFamily="34" charset="0"/>
              <a:buChar char="•"/>
            </a:pPr>
            <a:r>
              <a:rPr lang="en-US" sz="2400" dirty="0">
                <a:solidFill>
                  <a:schemeClr val="tx1"/>
                </a:solidFill>
              </a:rPr>
              <a:t>Massive scale event and telemetry ingestion (ingress)</a:t>
            </a:r>
          </a:p>
          <a:p>
            <a:endParaRPr lang="en-US" sz="2400" dirty="0">
              <a:solidFill>
                <a:schemeClr val="tx1"/>
              </a:solidFill>
            </a:endParaRPr>
          </a:p>
          <a:p>
            <a:pPr marL="285750" indent="-285750">
              <a:buFont typeface="Arial" panose="020B0604020202020204" pitchFamily="34" charset="0"/>
              <a:buChar char="•"/>
            </a:pPr>
            <a:r>
              <a:rPr lang="en-US" sz="2400" dirty="0">
                <a:solidFill>
                  <a:schemeClr val="tx1"/>
                </a:solidFill>
              </a:rPr>
              <a:t>One way flow</a:t>
            </a:r>
          </a:p>
          <a:p>
            <a:endParaRPr lang="en-US" sz="2400" dirty="0">
              <a:solidFill>
                <a:schemeClr val="tx1"/>
              </a:solidFill>
            </a:endParaRPr>
          </a:p>
          <a:p>
            <a:pPr marL="285750" indent="-285750">
              <a:buFont typeface="Arial" panose="020B0604020202020204" pitchFamily="34" charset="0"/>
              <a:buChar char="•"/>
            </a:pPr>
            <a:r>
              <a:rPr lang="en-US" sz="2400" dirty="0">
                <a:solidFill>
                  <a:schemeClr val="tx1"/>
                </a:solidFill>
              </a:rPr>
              <a:t>Time based retention</a:t>
            </a:r>
          </a:p>
          <a:p>
            <a:endParaRPr lang="en-US" sz="2400" dirty="0">
              <a:solidFill>
                <a:schemeClr val="tx1"/>
              </a:solidFill>
            </a:endParaRPr>
          </a:p>
          <a:p>
            <a:pPr marL="285750" indent="-285750">
              <a:buFont typeface="Arial" panose="020B0604020202020204" pitchFamily="34" charset="0"/>
              <a:buChar char="•"/>
            </a:pPr>
            <a:r>
              <a:rPr lang="en-US" sz="2400" dirty="0">
                <a:solidFill>
                  <a:schemeClr val="tx1"/>
                </a:solidFill>
              </a:rPr>
              <a:t>Revocation list for managing senders</a:t>
            </a:r>
          </a:p>
        </p:txBody>
      </p:sp>
    </p:spTree>
    <p:extLst>
      <p:ext uri="{BB962C8B-B14F-4D97-AF65-F5344CB8AC3E}">
        <p14:creationId xmlns:p14="http://schemas.microsoft.com/office/powerpoint/2010/main" val="181650109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330875" y="-59723"/>
            <a:ext cx="12746345" cy="6483084"/>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727" y="777617"/>
            <a:ext cx="12180750" cy="6151101"/>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82018" y="2990875"/>
            <a:ext cx="549144" cy="527467"/>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a:xfrm>
            <a:off x="73181" y="104833"/>
            <a:ext cx="11056800" cy="747597"/>
          </a:xfrm>
        </p:spPr>
        <p:txBody>
          <a:bodyPr/>
          <a:lstStyle/>
          <a:p>
            <a:pPr algn="ctr"/>
            <a:r>
              <a:rPr lang="en-US" sz="4799" spc="-100" dirty="0">
                <a:solidFill>
                  <a:srgbClr val="0070C0"/>
                </a:solidFill>
              </a:rPr>
              <a:t>Huge infrastructure </a:t>
            </a:r>
            <a:r>
              <a:rPr lang="en-US" sz="4799" dirty="0">
                <a:solidFill>
                  <a:srgbClr val="0070C0"/>
                </a:solidFill>
              </a:rPr>
              <a:t>scale is the enabler</a:t>
            </a:r>
          </a:p>
        </p:txBody>
      </p:sp>
      <p:sp>
        <p:nvSpPr>
          <p:cNvPr id="27" name="TextBox 26"/>
          <p:cNvSpPr txBox="1"/>
          <p:nvPr/>
        </p:nvSpPr>
        <p:spPr>
          <a:xfrm>
            <a:off x="401217" y="823050"/>
            <a:ext cx="11564164" cy="468598"/>
          </a:xfrm>
          <a:prstGeom prst="rect">
            <a:avLst/>
          </a:prstGeom>
          <a:noFill/>
          <a:ln>
            <a:noFill/>
          </a:ln>
        </p:spPr>
        <p:txBody>
          <a:bodyPr wrap="square" lIns="91371" tIns="45687" rIns="91371" bIns="45687" rtlCol="0">
            <a:spAutoFit/>
          </a:bodyPr>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2398" b="0" i="0" u="none" strike="noStrike" kern="1200" cap="none" spc="-100" normalizeH="0" baseline="0" noProof="0" dirty="0">
                <a:ln>
                  <a:noFill/>
                </a:ln>
                <a:solidFill>
                  <a:srgbClr val="FFB900">
                    <a:lumMod val="50000"/>
                  </a:srgbClr>
                </a:solidFill>
                <a:effectLst/>
                <a:uLnTx/>
                <a:uFillTx/>
                <a:latin typeface="Segoe UI Light"/>
                <a:ea typeface="+mn-ea"/>
                <a:cs typeface="+mn-cs"/>
              </a:rPr>
              <a:t>24 Regions Worldwide…huge capacity around the world…growing every year</a:t>
            </a:r>
          </a:p>
        </p:txBody>
      </p:sp>
      <p:sp>
        <p:nvSpPr>
          <p:cNvPr id="3" name="Rectangle 2"/>
          <p:cNvSpPr/>
          <p:nvPr/>
        </p:nvSpPr>
        <p:spPr>
          <a:xfrm>
            <a:off x="-61738" y="5645422"/>
            <a:ext cx="7977655" cy="1263500"/>
          </a:xfrm>
          <a:prstGeom prst="rect">
            <a:avLst/>
          </a:prstGeom>
          <a:noFill/>
        </p:spPr>
        <p:txBody>
          <a:bodyPr wrap="square">
            <a:spAutoFit/>
          </a:bodyPr>
          <a:lstStyle/>
          <a:p>
            <a:pPr marL="177766" marR="0" lvl="1" indent="-177766" algn="l" defTabSz="913788" rtl="0" eaLnBrk="1" fontAlgn="auto" latinLnBrk="0" hangingPunct="1">
              <a:lnSpc>
                <a:spcPct val="100000"/>
              </a:lnSpc>
              <a:spcBef>
                <a:spcPts val="0"/>
              </a:spcBef>
              <a:spcAft>
                <a:spcPts val="0"/>
              </a:spcAft>
              <a:buClrTx/>
              <a:buSzPct val="60000"/>
              <a:buFont typeface="Wingdings" panose="05000000000000000000" pitchFamily="2" charset="2"/>
              <a:buChar char=""/>
              <a:tabLst>
                <a:tab pos="177766" algn="l"/>
              </a:tabLst>
              <a:defRPr/>
            </a:pPr>
            <a:r>
              <a:rPr kumimoji="0" lang="en-US" sz="1866"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100+ datacenters</a:t>
            </a:r>
          </a:p>
          <a:p>
            <a:pPr marL="177766" marR="0" lvl="1" indent="-177766" algn="l" defTabSz="913788" rtl="0" eaLnBrk="1" fontAlgn="auto" latinLnBrk="0" hangingPunct="1">
              <a:lnSpc>
                <a:spcPct val="100000"/>
              </a:lnSpc>
              <a:spcBef>
                <a:spcPts val="0"/>
              </a:spcBef>
              <a:spcAft>
                <a:spcPts val="0"/>
              </a:spcAft>
              <a:buClrTx/>
              <a:buSzPct val="60000"/>
              <a:buFont typeface="Wingdings" panose="05000000000000000000" pitchFamily="2" charset="2"/>
              <a:buChar char=""/>
              <a:tabLst>
                <a:tab pos="177766" algn="l"/>
              </a:tabLst>
              <a:defRPr/>
            </a:pPr>
            <a:r>
              <a:rPr kumimoji="0" lang="en-US" sz="1866"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Top 3 networks in the world</a:t>
            </a:r>
          </a:p>
          <a:p>
            <a:pPr marL="177766" marR="0" lvl="1" indent="-177766" algn="l" defTabSz="913788" rtl="0" eaLnBrk="1" fontAlgn="auto" latinLnBrk="0" hangingPunct="1">
              <a:lnSpc>
                <a:spcPct val="100000"/>
              </a:lnSpc>
              <a:spcBef>
                <a:spcPts val="0"/>
              </a:spcBef>
              <a:spcAft>
                <a:spcPts val="0"/>
              </a:spcAft>
              <a:buClrTx/>
              <a:buSzPct val="60000"/>
              <a:buFont typeface="Wingdings" panose="05000000000000000000" pitchFamily="2" charset="2"/>
              <a:buChar char=""/>
              <a:tabLst>
                <a:tab pos="177766" algn="l"/>
              </a:tabLst>
              <a:defRPr/>
            </a:pPr>
            <a:r>
              <a:rPr kumimoji="0" lang="en-US" sz="1866"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2x AWS, 6x Google DC Regions</a:t>
            </a:r>
          </a:p>
          <a:p>
            <a:pPr marL="177766" marR="0" lvl="1" indent="-177766" algn="l" defTabSz="913788" rtl="0" eaLnBrk="1" fontAlgn="auto" latinLnBrk="0" hangingPunct="1">
              <a:lnSpc>
                <a:spcPct val="100000"/>
              </a:lnSpc>
              <a:spcBef>
                <a:spcPts val="0"/>
              </a:spcBef>
              <a:spcAft>
                <a:spcPts val="0"/>
              </a:spcAft>
              <a:buClrTx/>
              <a:buSzPct val="60000"/>
              <a:buFont typeface="Wingdings" panose="05000000000000000000" pitchFamily="2" charset="2"/>
              <a:buChar char=""/>
              <a:tabLst>
                <a:tab pos="177766" algn="l"/>
              </a:tabLst>
              <a:defRPr/>
            </a:pPr>
            <a:r>
              <a:rPr kumimoji="0" lang="en-US" sz="1866"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G Series – Largest VM in World, 32 cores, 448GB Ram, SSD…</a:t>
            </a:r>
          </a:p>
        </p:txBody>
      </p:sp>
      <p:sp>
        <p:nvSpPr>
          <p:cNvPr id="67" name="Rectangle 66"/>
          <p:cNvSpPr/>
          <p:nvPr/>
        </p:nvSpPr>
        <p:spPr bwMode="auto">
          <a:xfrm>
            <a:off x="6843824" y="6331504"/>
            <a:ext cx="176499" cy="145056"/>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marL="0" marR="0" lvl="0" indent="0" algn="ctr" defTabSz="12180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00" normalizeH="0" baseline="0" noProof="0" dirty="0">
              <a:ln>
                <a:noFill/>
              </a:ln>
              <a:solidFill>
                <a:srgbClr val="FFFFFF"/>
              </a:solidFill>
              <a:effectLst/>
              <a:uLnTx/>
              <a:uFillTx/>
              <a:latin typeface="Segoe UI Light"/>
              <a:ea typeface="+mn-ea"/>
              <a:cs typeface="Segoe UI" pitchFamily="34" charset="0"/>
            </a:endParaRPr>
          </a:p>
        </p:txBody>
      </p:sp>
      <p:sp>
        <p:nvSpPr>
          <p:cNvPr id="68" name="Rectangle 67"/>
          <p:cNvSpPr/>
          <p:nvPr/>
        </p:nvSpPr>
        <p:spPr bwMode="auto">
          <a:xfrm>
            <a:off x="6849218" y="6065892"/>
            <a:ext cx="176314" cy="143260"/>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marL="0" marR="0" lvl="0" indent="0" algn="ctr" defTabSz="1218092"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100" normalizeH="0" baseline="0" noProof="0" dirty="0">
              <a:ln>
                <a:noFill/>
              </a:ln>
              <a:solidFill>
                <a:srgbClr val="FFFFFF"/>
              </a:solidFill>
              <a:effectLst/>
              <a:uLnTx/>
              <a:uFillTx/>
              <a:latin typeface="Segoe UI"/>
              <a:ea typeface="+mn-ea"/>
              <a:cs typeface="Segoe UI" pitchFamily="34" charset="0"/>
            </a:endParaRPr>
          </a:p>
        </p:txBody>
      </p:sp>
      <p:sp>
        <p:nvSpPr>
          <p:cNvPr id="4" name="Rectangle 3"/>
          <p:cNvSpPr/>
          <p:nvPr/>
        </p:nvSpPr>
        <p:spPr>
          <a:xfrm>
            <a:off x="6978622" y="5961197"/>
            <a:ext cx="1179323" cy="343443"/>
          </a:xfrm>
          <a:prstGeom prst="rect">
            <a:avLst/>
          </a:prstGeom>
        </p:spPr>
        <p:txBody>
          <a:bodyPr wrap="none">
            <a:spAutoFit/>
          </a:bodyPr>
          <a:lstStyle/>
          <a:p>
            <a:pPr marL="0" marR="0" lvl="0" indent="0" algn="l" defTabSz="91407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Operational</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 name="Rectangle 68"/>
          <p:cNvSpPr/>
          <p:nvPr/>
        </p:nvSpPr>
        <p:spPr>
          <a:xfrm>
            <a:off x="6987146" y="6220809"/>
            <a:ext cx="2601625" cy="343443"/>
          </a:xfrm>
          <a:prstGeom prst="rect">
            <a:avLst/>
          </a:prstGeom>
        </p:spPr>
        <p:txBody>
          <a:bodyPr wrap="none">
            <a:spAutoFit/>
          </a:bodyPr>
          <a:lstStyle/>
          <a:p>
            <a:pPr marL="0" marR="0" lvl="0" indent="0" algn="l" defTabSz="91407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Announced/Not Operational</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 name="Rectangle 73"/>
          <p:cNvSpPr/>
          <p:nvPr/>
        </p:nvSpPr>
        <p:spPr bwMode="auto">
          <a:xfrm>
            <a:off x="1838370" y="2331148"/>
            <a:ext cx="633455"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Central US</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54817" y="3131748"/>
            <a:ext cx="6035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West US</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California</a:t>
            </a:r>
          </a:p>
        </p:txBody>
      </p:sp>
      <p:sp>
        <p:nvSpPr>
          <p:cNvPr id="82" name="Rectangle 81"/>
          <p:cNvSpPr/>
          <p:nvPr/>
        </p:nvSpPr>
        <p:spPr bwMode="auto">
          <a:xfrm>
            <a:off x="4944642" y="2011293"/>
            <a:ext cx="8052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North Europe</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Ireland</a:t>
            </a:r>
          </a:p>
        </p:txBody>
      </p:sp>
      <p:sp>
        <p:nvSpPr>
          <p:cNvPr id="76" name="Rectangle 75"/>
          <p:cNvSpPr/>
          <p:nvPr/>
        </p:nvSpPr>
        <p:spPr bwMode="auto">
          <a:xfrm>
            <a:off x="3989676" y="3109169"/>
            <a:ext cx="568819"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US</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77" name="Rectangle 76"/>
          <p:cNvSpPr/>
          <p:nvPr/>
        </p:nvSpPr>
        <p:spPr bwMode="auto">
          <a:xfrm>
            <a:off x="4271848" y="3517204"/>
            <a:ext cx="63388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US 2</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3439869" y="3725833"/>
            <a:ext cx="66737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US </a:t>
            </a:r>
            <a:r>
              <a:rPr kumimoji="0" lang="en-US" sz="784" b="0" i="0" u="none" strike="noStrike" kern="1200" cap="none" spc="0" normalizeH="0" baseline="0" noProof="0" dirty="0" err="1">
                <a:ln>
                  <a:noFill/>
                </a:ln>
                <a:solidFill>
                  <a:srgbClr val="FFFFFF"/>
                </a:solidFill>
                <a:effectLst/>
                <a:uLnTx/>
                <a:uFillTx/>
                <a:latin typeface="Segoe UI Light"/>
                <a:ea typeface="Verdana" panose="020B0604030504040204" pitchFamily="34" charset="0"/>
                <a:cs typeface="Arial" panose="020B0604020202020204" pitchFamily="34" charset="0"/>
              </a:rPr>
              <a:t>Gov</a:t>
            </a:r>
            <a:endPar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31162" y="1827587"/>
            <a:ext cx="909246"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North Central US</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1232634" y="2597539"/>
            <a:ext cx="5259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US </a:t>
            </a:r>
            <a:r>
              <a:rPr kumimoji="0" lang="en-US" sz="784" b="0" i="0" u="none" strike="noStrike" kern="1200" cap="none" spc="0" normalizeH="0" baseline="0" noProof="0" dirty="0" err="1">
                <a:ln>
                  <a:noFill/>
                </a:ln>
                <a:solidFill>
                  <a:srgbClr val="FFFFFF"/>
                </a:solidFill>
                <a:effectLst/>
                <a:uLnTx/>
                <a:uFillTx/>
                <a:latin typeface="Segoe UI Light"/>
                <a:ea typeface="Verdana" panose="020B0604030504040204" pitchFamily="34" charset="0"/>
                <a:cs typeface="Arial" panose="020B0604020202020204" pitchFamily="34" charset="0"/>
              </a:rPr>
              <a:t>Gov</a:t>
            </a:r>
            <a:endPar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357997" y="3636457"/>
            <a:ext cx="95284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South Central US</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859474" y="5397907"/>
            <a:ext cx="68216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Brazil South</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Sao Paulo</a:t>
            </a:r>
          </a:p>
        </p:txBody>
      </p:sp>
      <p:sp>
        <p:nvSpPr>
          <p:cNvPr id="92" name="Rectangle 91"/>
          <p:cNvSpPr/>
          <p:nvPr/>
        </p:nvSpPr>
        <p:spPr bwMode="auto">
          <a:xfrm>
            <a:off x="6078609" y="2078678"/>
            <a:ext cx="78043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West Europe</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498289" y="2509581"/>
            <a:ext cx="7833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Light"/>
                <a:ea typeface="Verdana" panose="020B0604030504040204" pitchFamily="34" charset="0"/>
                <a:cs typeface="Arial" panose="020B0604020202020204" pitchFamily="34" charset="0"/>
              </a:rPr>
              <a:t>China North *</a:t>
            </a:r>
            <a:endPar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647303" y="2906522"/>
            <a:ext cx="76201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China South *</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0862800" y="2820524"/>
            <a:ext cx="6848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Japan East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Saitama</a:t>
            </a:r>
          </a:p>
        </p:txBody>
      </p:sp>
      <p:sp>
        <p:nvSpPr>
          <p:cNvPr id="99" name="Rectangle 98"/>
          <p:cNvSpPr/>
          <p:nvPr/>
        </p:nvSpPr>
        <p:spPr bwMode="auto">
          <a:xfrm>
            <a:off x="10862799" y="3277678"/>
            <a:ext cx="7219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Japan West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8306484" y="3673741"/>
            <a:ext cx="1065615" cy="735011"/>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South</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9984656" y="3932621"/>
            <a:ext cx="72171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Asia</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294853" y="4452450"/>
            <a:ext cx="621457"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SE Asia</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145442" y="5511719"/>
            <a:ext cx="10160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Australia South East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654637" y="4956028"/>
            <a:ext cx="93015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Australia East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New South Wales</a:t>
            </a:r>
          </a:p>
        </p:txBody>
      </p:sp>
      <p:sp>
        <p:nvSpPr>
          <p:cNvPr id="8" name="Rectangle 7"/>
          <p:cNvSpPr/>
          <p:nvPr/>
        </p:nvSpPr>
        <p:spPr>
          <a:xfrm>
            <a:off x="6828733" y="6465877"/>
            <a:ext cx="2146758" cy="343443"/>
          </a:xfrm>
          <a:prstGeom prst="rect">
            <a:avLst/>
          </a:prstGeom>
        </p:spPr>
        <p:txBody>
          <a:bodyPr wrap="none">
            <a:spAutoFit/>
          </a:bodyPr>
          <a:lstStyle/>
          <a:p>
            <a:pPr marL="0" marR="0" lvl="1" indent="0" algn="l" defTabSz="913788" rtl="0" eaLnBrk="1" fontAlgn="auto" latinLnBrk="0" hangingPunct="1">
              <a:lnSpc>
                <a:spcPct val="100000"/>
              </a:lnSpc>
              <a:spcBef>
                <a:spcPts val="0"/>
              </a:spcBef>
              <a:spcAft>
                <a:spcPts val="0"/>
              </a:spcAft>
              <a:buClrTx/>
              <a:buSzPct val="100000"/>
              <a:buFontTx/>
              <a:buNone/>
              <a:tabLst/>
              <a:defRPr/>
            </a:pPr>
            <a:r>
              <a:rPr kumimoji="0" lang="en-US" sz="1600" b="0" i="0" u="none" strike="noStrike" kern="1200" cap="none" spc="-29"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 Operated by 21Vianet</a:t>
            </a:r>
          </a:p>
        </p:txBody>
      </p:sp>
      <p:grpSp>
        <p:nvGrpSpPr>
          <p:cNvPr id="9" name="Group 8"/>
          <p:cNvGrpSpPr/>
          <p:nvPr/>
        </p:nvGrpSpPr>
        <p:grpSpPr>
          <a:xfrm>
            <a:off x="8050000" y="3352541"/>
            <a:ext cx="722678" cy="885034"/>
            <a:chOff x="8211418" y="3419269"/>
            <a:chExt cx="737169" cy="902781"/>
          </a:xfrm>
        </p:grpSpPr>
        <p:sp>
          <p:nvSpPr>
            <p:cNvPr id="121" name="Rectangle 120"/>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Central</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69520" y="4222091"/>
            <a:ext cx="549144" cy="527467"/>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72100" y="3581913"/>
            <a:ext cx="549144" cy="527467"/>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42444" y="5540736"/>
            <a:ext cx="549144" cy="527467"/>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57635" y="5414868"/>
            <a:ext cx="549144" cy="527467"/>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6428" y="3303899"/>
            <a:ext cx="549144" cy="527467"/>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42881" y="3009087"/>
            <a:ext cx="549144" cy="527467"/>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2045" y="2989737"/>
            <a:ext cx="549144" cy="527467"/>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3302" y="3131750"/>
            <a:ext cx="549144" cy="527467"/>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8916311" y="4489780"/>
            <a:ext cx="425461" cy="1454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640014" y="3849623"/>
            <a:ext cx="344641" cy="26575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028309" y="3272041"/>
            <a:ext cx="822691" cy="29821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452756" y="3399766"/>
            <a:ext cx="410042" cy="6067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541994" y="3003284"/>
            <a:ext cx="320805" cy="25912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721758" y="2875100"/>
            <a:ext cx="168217" cy="40157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0927893" y="5321548"/>
            <a:ext cx="191821" cy="35911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161476" y="5694479"/>
            <a:ext cx="551791" cy="11432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75358" y="2515387"/>
            <a:ext cx="549144" cy="527467"/>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12927" y="2481620"/>
            <a:ext cx="549144" cy="527467"/>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6149930" y="2444197"/>
            <a:ext cx="318895" cy="34202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2"/>
          </p:cNvCxnSpPr>
          <p:nvPr/>
        </p:nvCxnSpPr>
        <p:spPr>
          <a:xfrm>
            <a:off x="5347288" y="2376812"/>
            <a:ext cx="338864" cy="37056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58387" y="3260494"/>
            <a:ext cx="394790" cy="5401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0381" y="3413494"/>
            <a:ext cx="549144" cy="527467"/>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32216" y="2879873"/>
            <a:ext cx="549144" cy="527467"/>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61540" y="2959600"/>
            <a:ext cx="549144" cy="527467"/>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61538" y="3084697"/>
            <a:ext cx="549144" cy="527467"/>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16055" y="5045375"/>
            <a:ext cx="549144" cy="527467"/>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333885" y="3291929"/>
            <a:ext cx="655790" cy="6061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400490" y="2289369"/>
            <a:ext cx="1290404" cy="894478"/>
            <a:chOff x="3468676" y="2334779"/>
            <a:chExt cx="1316279" cy="912414"/>
          </a:xfrm>
        </p:grpSpPr>
        <p:sp>
          <p:nvSpPr>
            <p:cNvPr id="109" name="Rectangle 108"/>
            <p:cNvSpPr/>
            <p:nvPr/>
          </p:nvSpPr>
          <p:spPr bwMode="auto">
            <a:xfrm>
              <a:off x="3950139" y="2334779"/>
              <a:ext cx="834816"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Canada East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8676" y="2709149"/>
              <a:ext cx="560155" cy="538044"/>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379" y="2707627"/>
              <a:ext cx="622168" cy="275059"/>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909366" y="2236716"/>
            <a:ext cx="919008" cy="1082457"/>
            <a:chOff x="2967704" y="2281069"/>
            <a:chExt cx="937436" cy="1104163"/>
          </a:xfrm>
        </p:grpSpPr>
        <p:sp>
          <p:nvSpPr>
            <p:cNvPr id="108" name="Rectangle 107"/>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Canada Central</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152" name="Straight Connector 151"/>
          <p:cNvCxnSpPr>
            <a:stCxn id="85" idx="2"/>
          </p:cNvCxnSpPr>
          <p:nvPr/>
        </p:nvCxnSpPr>
        <p:spPr>
          <a:xfrm>
            <a:off x="2685785" y="2193106"/>
            <a:ext cx="352552" cy="103692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55097" y="2696668"/>
            <a:ext cx="754269" cy="450633"/>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10839" y="3681674"/>
            <a:ext cx="451416" cy="13754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758568" y="2780300"/>
            <a:ext cx="1142115" cy="36700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333885" y="3354903"/>
            <a:ext cx="937962" cy="34506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3333887" y="3354903"/>
            <a:ext cx="439668" cy="3709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487795" y="5316611"/>
            <a:ext cx="371677" cy="26405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456939" y="3665524"/>
            <a:ext cx="1164881" cy="527467"/>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West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5403036" y="1525215"/>
            <a:ext cx="919008" cy="1323358"/>
            <a:chOff x="2967704" y="2281069"/>
            <a:chExt cx="937436" cy="1104163"/>
          </a:xfrm>
        </p:grpSpPr>
        <p:sp>
          <p:nvSpPr>
            <p:cNvPr id="97" name="Rectangle 96"/>
            <p:cNvSpPr/>
            <p:nvPr/>
          </p:nvSpPr>
          <p:spPr bwMode="auto">
            <a:xfrm>
              <a:off x="2967704" y="2281069"/>
              <a:ext cx="937436" cy="330603"/>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UK</a:t>
              </a:r>
            </a:p>
          </p:txBody>
        </p:sp>
        <p:pic>
          <p:nvPicPr>
            <p:cNvPr id="100" name="Picture 9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01" name="Straight Connector 100"/>
            <p:cNvCxnSpPr/>
            <p:nvPr/>
          </p:nvCxnSpPr>
          <p:spPr>
            <a:xfrm>
              <a:off x="3431924" y="2607412"/>
              <a:ext cx="14024" cy="509688"/>
            </a:xfrm>
            <a:prstGeom prst="line">
              <a:avLst/>
            </a:prstGeom>
            <a:ln>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5893060" y="1892326"/>
            <a:ext cx="2006623" cy="1277929"/>
            <a:chOff x="1858280" y="2281069"/>
            <a:chExt cx="2046860" cy="1303555"/>
          </a:xfrm>
        </p:grpSpPr>
        <p:sp>
          <p:nvSpPr>
            <p:cNvPr id="103" name="Rectangle 102"/>
            <p:cNvSpPr/>
            <p:nvPr/>
          </p:nvSpPr>
          <p:spPr bwMode="auto">
            <a:xfrm>
              <a:off x="2967704" y="2281069"/>
              <a:ext cx="937436" cy="330603"/>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Germany</a:t>
              </a:r>
            </a:p>
          </p:txBody>
        </p:sp>
        <p:pic>
          <p:nvPicPr>
            <p:cNvPr id="105" name="Picture 10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58280" y="3046580"/>
              <a:ext cx="560155" cy="538044"/>
            </a:xfrm>
            <a:prstGeom prst="rect">
              <a:avLst/>
            </a:prstGeom>
            <a:effectLst>
              <a:outerShdw blurRad="63500" sx="102000" sy="102000" algn="ctr" rotWithShape="0">
                <a:prstClr val="black">
                  <a:alpha val="40000"/>
                </a:prstClr>
              </a:outerShdw>
            </a:effectLst>
          </p:spPr>
        </p:pic>
        <p:cxnSp>
          <p:nvCxnSpPr>
            <p:cNvPr id="106" name="Straight Connector 105"/>
            <p:cNvCxnSpPr/>
            <p:nvPr/>
          </p:nvCxnSpPr>
          <p:spPr>
            <a:xfrm flipH="1">
              <a:off x="2138185" y="2617654"/>
              <a:ext cx="1363260" cy="688768"/>
            </a:xfrm>
            <a:prstGeom prst="line">
              <a:avLst/>
            </a:prstGeom>
            <a:ln>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44548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250"/>
                                  </p:stCondLst>
                                  <p:childTnLst>
                                    <p:set>
                                      <p:cBhvr>
                                        <p:cTn id="6" dur="1" fill="hold">
                                          <p:stCondLst>
                                            <p:cond delay="0"/>
                                          </p:stCondLst>
                                        </p:cTn>
                                        <p:tgtEl>
                                          <p:spTgt spid="87"/>
                                        </p:tgtEl>
                                        <p:attrNameLst>
                                          <p:attrName>style.visibility</p:attrName>
                                        </p:attrNameLst>
                                      </p:cBhvr>
                                      <p:to>
                                        <p:strVal val="visible"/>
                                      </p:to>
                                    </p:set>
                                    <p:animEffect transition="in" filter="wipe(right)">
                                      <p:cBhvr>
                                        <p:cTn id="7" dur="500"/>
                                        <p:tgtEl>
                                          <p:spTgt spid="87"/>
                                        </p:tgtEl>
                                      </p:cBhvr>
                                    </p:animEffect>
                                  </p:childTnLst>
                                </p:cTn>
                              </p:par>
                            </p:childTnLst>
                          </p:cTn>
                        </p:par>
                        <p:par>
                          <p:cTn id="8" fill="hold">
                            <p:stCondLst>
                              <p:cond delay="175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2750"/>
                            </p:stCondLst>
                            <p:childTnLst>
                              <p:par>
                                <p:cTn id="17" presetID="22"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par>
                          <p:cTn id="20" fill="hold">
                            <p:stCondLst>
                              <p:cond delay="325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3750"/>
                            </p:stCondLst>
                            <p:childTnLst>
                              <p:par>
                                <p:cTn id="25" presetID="22" presetClass="entr" presetSubtype="4" fill="hold"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wipe(down)">
                                      <p:cBhvr>
                                        <p:cTn id="27" dur="500"/>
                                        <p:tgtEl>
                                          <p:spTgt spid="95"/>
                                        </p:tgtEl>
                                      </p:cBhvr>
                                    </p:animEffect>
                                  </p:childTnLst>
                                </p:cTn>
                              </p:par>
                            </p:childTnLst>
                          </p:cTn>
                        </p:par>
                        <p:par>
                          <p:cTn id="28" fill="hold">
                            <p:stCondLst>
                              <p:cond delay="4250"/>
                            </p:stCondLst>
                            <p:childTnLst>
                              <p:par>
                                <p:cTn id="29" presetID="22" presetClass="entr" presetSubtype="4" fill="hold" nodeType="after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wipe(down)">
                                      <p:cBhvr>
                                        <p:cTn id="3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IoT Hubs</a:t>
            </a:r>
          </a:p>
        </p:txBody>
      </p:sp>
      <p:grpSp>
        <p:nvGrpSpPr>
          <p:cNvPr id="107" name="Group 106"/>
          <p:cNvGrpSpPr/>
          <p:nvPr/>
        </p:nvGrpSpPr>
        <p:grpSpPr>
          <a:xfrm>
            <a:off x="1066856" y="1965506"/>
            <a:ext cx="10070987" cy="4313026"/>
            <a:chOff x="686372" y="2257209"/>
            <a:chExt cx="10070987" cy="4313026"/>
          </a:xfrm>
        </p:grpSpPr>
        <p:sp>
          <p:nvSpPr>
            <p:cNvPr id="108" name="Rectangle 107"/>
            <p:cNvSpPr/>
            <p:nvPr/>
          </p:nvSpPr>
          <p:spPr bwMode="auto">
            <a:xfrm>
              <a:off x="1021485" y="2257209"/>
              <a:ext cx="7404864" cy="3879632"/>
            </a:xfrm>
            <a:prstGeom prst="rect">
              <a:avLst/>
            </a:prstGeom>
            <a:noFill/>
            <a:ln w="28575" cap="flat" cmpd="sng" algn="ctr">
              <a:solidFill>
                <a:srgbClr val="737373"/>
              </a:solidFill>
              <a:prstDash val="sysDot"/>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854"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09" name="Field gateway"/>
            <p:cNvSpPr/>
            <p:nvPr/>
          </p:nvSpPr>
          <p:spPr>
            <a:xfrm>
              <a:off x="2120696" y="3887247"/>
              <a:ext cx="942860" cy="1501590"/>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Field gateway</a:t>
              </a:r>
            </a:p>
          </p:txBody>
        </p:sp>
        <p:sp>
          <p:nvSpPr>
            <p:cNvPr id="110" name="Cloud protocol"/>
            <p:cNvSpPr/>
            <p:nvPr/>
          </p:nvSpPr>
          <p:spPr>
            <a:xfrm>
              <a:off x="3467568" y="3020123"/>
              <a:ext cx="957410" cy="1501590"/>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Cloud protocol</a:t>
              </a:r>
            </a:p>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gateway</a:t>
              </a:r>
            </a:p>
          </p:txBody>
        </p:sp>
        <p:grpSp>
          <p:nvGrpSpPr>
            <p:cNvPr id="111" name="Group 110"/>
            <p:cNvGrpSpPr/>
            <p:nvPr/>
          </p:nvGrpSpPr>
          <p:grpSpPr>
            <a:xfrm>
              <a:off x="1111601" y="2586849"/>
              <a:ext cx="307313" cy="307916"/>
              <a:chOff x="609600" y="502508"/>
              <a:chExt cx="395416" cy="395416"/>
            </a:xfrm>
          </p:grpSpPr>
          <p:sp>
            <p:nvSpPr>
              <p:cNvPr id="164" name="Rectangle 163"/>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65"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cxnSp>
          <p:nvCxnSpPr>
            <p:cNvPr id="112" name="Straight Arrow Connector 111"/>
            <p:cNvCxnSpPr/>
            <p:nvPr/>
          </p:nvCxnSpPr>
          <p:spPr>
            <a:xfrm flipV="1">
              <a:off x="1439136" y="2720664"/>
              <a:ext cx="3500195" cy="10834"/>
            </a:xfrm>
            <a:prstGeom prst="straightConnector1">
              <a:avLst/>
            </a:prstGeom>
            <a:noFill/>
            <a:ln w="28575" cap="flat" cmpd="sng" algn="ctr">
              <a:solidFill>
                <a:srgbClr val="777777"/>
              </a:solidFill>
              <a:prstDash val="solid"/>
              <a:headEnd type="triangle"/>
              <a:tailEnd type="triangle"/>
            </a:ln>
            <a:effectLst/>
          </p:spPr>
        </p:cxnSp>
        <p:cxnSp>
          <p:nvCxnSpPr>
            <p:cNvPr id="113" name="Straight Arrow Connector 112"/>
            <p:cNvCxnSpPr/>
            <p:nvPr/>
          </p:nvCxnSpPr>
          <p:spPr>
            <a:xfrm flipV="1">
              <a:off x="1439136" y="3487070"/>
              <a:ext cx="2028433" cy="13667"/>
            </a:xfrm>
            <a:prstGeom prst="straightConnector1">
              <a:avLst/>
            </a:prstGeom>
            <a:noFill/>
            <a:ln w="28575" cap="flat" cmpd="sng" algn="ctr">
              <a:solidFill>
                <a:srgbClr val="777777"/>
              </a:solidFill>
              <a:prstDash val="solid"/>
              <a:headEnd type="triangle"/>
              <a:tailEnd type="triangle"/>
            </a:ln>
            <a:effectLst/>
          </p:spPr>
        </p:cxnSp>
        <p:cxnSp>
          <p:nvCxnSpPr>
            <p:cNvPr id="114" name="Straight Arrow Connector 113"/>
            <p:cNvCxnSpPr/>
            <p:nvPr/>
          </p:nvCxnSpPr>
          <p:spPr>
            <a:xfrm>
              <a:off x="4426667" y="3756347"/>
              <a:ext cx="525263" cy="1"/>
            </a:xfrm>
            <a:prstGeom prst="straightConnector1">
              <a:avLst/>
            </a:prstGeom>
            <a:noFill/>
            <a:ln w="28575" cap="flat" cmpd="sng" algn="ctr">
              <a:solidFill>
                <a:srgbClr val="777777"/>
              </a:solidFill>
              <a:prstDash val="solid"/>
              <a:headEnd type="triangle"/>
              <a:tailEnd type="triangle"/>
            </a:ln>
            <a:effectLst/>
          </p:spPr>
        </p:cxnSp>
        <p:cxnSp>
          <p:nvCxnSpPr>
            <p:cNvPr id="115" name="Straight Arrow Connector 114"/>
            <p:cNvCxnSpPr/>
            <p:nvPr/>
          </p:nvCxnSpPr>
          <p:spPr>
            <a:xfrm>
              <a:off x="1439136" y="4232674"/>
              <a:ext cx="688083" cy="10019"/>
            </a:xfrm>
            <a:prstGeom prst="straightConnector1">
              <a:avLst/>
            </a:prstGeom>
            <a:noFill/>
            <a:ln w="28575" cap="flat" cmpd="sng" algn="ctr">
              <a:solidFill>
                <a:srgbClr val="777777"/>
              </a:solidFill>
              <a:prstDash val="solid"/>
              <a:headEnd type="triangle"/>
              <a:tailEnd type="triangle"/>
            </a:ln>
            <a:effectLst/>
          </p:spPr>
        </p:cxnSp>
        <p:cxnSp>
          <p:nvCxnSpPr>
            <p:cNvPr id="116" name="Straight Arrow Connector 115"/>
            <p:cNvCxnSpPr/>
            <p:nvPr/>
          </p:nvCxnSpPr>
          <p:spPr>
            <a:xfrm flipV="1">
              <a:off x="3063800" y="4242695"/>
              <a:ext cx="415505" cy="5037"/>
            </a:xfrm>
            <a:prstGeom prst="straightConnector1">
              <a:avLst/>
            </a:prstGeom>
            <a:noFill/>
            <a:ln w="9525" cap="flat" cmpd="sng" algn="ctr">
              <a:solidFill>
                <a:srgbClr val="00188F"/>
              </a:solidFill>
              <a:prstDash val="solid"/>
              <a:headEnd type="triangle"/>
              <a:tailEnd type="triangle"/>
            </a:ln>
            <a:effectLst/>
          </p:spPr>
        </p:cxnSp>
        <p:cxnSp>
          <p:nvCxnSpPr>
            <p:cNvPr id="117" name="Straight Arrow Connector 116"/>
            <p:cNvCxnSpPr/>
            <p:nvPr/>
          </p:nvCxnSpPr>
          <p:spPr>
            <a:xfrm flipV="1">
              <a:off x="1444631" y="4998265"/>
              <a:ext cx="682074" cy="1"/>
            </a:xfrm>
            <a:prstGeom prst="straightConnector1">
              <a:avLst/>
            </a:prstGeom>
            <a:noFill/>
            <a:ln w="28575" cap="flat" cmpd="sng" algn="ctr">
              <a:solidFill>
                <a:srgbClr val="777777"/>
              </a:solidFill>
              <a:prstDash val="solid"/>
              <a:headEnd type="triangle"/>
              <a:tailEnd type="triangle"/>
            </a:ln>
            <a:effectLst/>
          </p:spPr>
        </p:cxnSp>
        <p:cxnSp>
          <p:nvCxnSpPr>
            <p:cNvPr id="118" name="Straight Arrow Connector 117"/>
            <p:cNvCxnSpPr/>
            <p:nvPr/>
          </p:nvCxnSpPr>
          <p:spPr>
            <a:xfrm flipV="1">
              <a:off x="3070729" y="4998263"/>
              <a:ext cx="1868601" cy="11687"/>
            </a:xfrm>
            <a:prstGeom prst="straightConnector1">
              <a:avLst/>
            </a:prstGeom>
            <a:noFill/>
            <a:ln w="28575" cap="flat" cmpd="sng" algn="ctr">
              <a:solidFill>
                <a:srgbClr val="777777"/>
              </a:solidFill>
              <a:prstDash val="solid"/>
              <a:headEnd type="triangle"/>
              <a:tailEnd type="triangle"/>
            </a:ln>
            <a:effectLst/>
          </p:spPr>
        </p:cxnSp>
        <p:sp>
          <p:nvSpPr>
            <p:cNvPr id="119" name="TextBox 118"/>
            <p:cNvSpPr txBox="1"/>
            <p:nvPr/>
          </p:nvSpPr>
          <p:spPr>
            <a:xfrm rot="16200000">
              <a:off x="298803" y="2931063"/>
              <a:ext cx="1133996" cy="338378"/>
            </a:xfrm>
            <a:prstGeom prst="rect">
              <a:avLst/>
            </a:prstGeom>
            <a:noFill/>
          </p:spPr>
          <p:txBody>
            <a:bodyPr wrap="non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prstClr val="black"/>
                  </a:solidFill>
                  <a:effectLst/>
                  <a:uLnTx/>
                  <a:uFillTx/>
                </a:rPr>
                <a:t>IP-capable</a:t>
              </a:r>
            </a:p>
          </p:txBody>
        </p:sp>
        <p:sp>
          <p:nvSpPr>
            <p:cNvPr id="120" name="TextBox 119"/>
            <p:cNvSpPr txBox="1"/>
            <p:nvPr/>
          </p:nvSpPr>
          <p:spPr>
            <a:xfrm rot="16200000">
              <a:off x="197364" y="4468853"/>
              <a:ext cx="1316393" cy="338378"/>
            </a:xfrm>
            <a:prstGeom prst="rect">
              <a:avLst/>
            </a:prstGeom>
            <a:noFill/>
          </p:spPr>
          <p:txBody>
            <a:bodyPr wrap="non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prstClr val="black"/>
                  </a:solidFill>
                  <a:effectLst/>
                  <a:uLnTx/>
                  <a:uFillTx/>
                </a:rPr>
                <a:t>PAN-devices</a:t>
              </a:r>
            </a:p>
          </p:txBody>
        </p:sp>
        <p:sp>
          <p:nvSpPr>
            <p:cNvPr id="121" name="Rectangle 120"/>
            <p:cNvSpPr/>
            <p:nvPr/>
          </p:nvSpPr>
          <p:spPr>
            <a:xfrm>
              <a:off x="7702361" y="2480782"/>
              <a:ext cx="3054998" cy="1149844"/>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Event processing and insight</a:t>
              </a:r>
            </a:p>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(e.g. hot and cold paths)</a:t>
              </a:r>
            </a:p>
          </p:txBody>
        </p:sp>
        <p:sp>
          <p:nvSpPr>
            <p:cNvPr id="122" name="Left-Right Arrow 50"/>
            <p:cNvSpPr/>
            <p:nvPr/>
          </p:nvSpPr>
          <p:spPr>
            <a:xfrm>
              <a:off x="7037430" y="4060239"/>
              <a:ext cx="581359" cy="442996"/>
            </a:xfrm>
            <a:prstGeom prst="leftRightArrow">
              <a:avLst>
                <a:gd name="adj1" fmla="val 37549"/>
                <a:gd name="adj2" fmla="val 31899"/>
              </a:avLst>
            </a:prstGeom>
            <a:gradFill flip="none" rotWithShape="1">
              <a:gsLst>
                <a:gs pos="47000">
                  <a:srgbClr val="737373"/>
                </a:gs>
                <a:gs pos="46000">
                  <a:srgbClr val="505050"/>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endParaRPr kumimoji="0" lang="en-US" sz="1400" b="1"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a:xfrm>
              <a:off x="7688205" y="3823192"/>
              <a:ext cx="3054997" cy="948223"/>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business logic,</a:t>
              </a:r>
            </a:p>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Connectivity monitoring</a:t>
              </a:r>
            </a:p>
          </p:txBody>
        </p:sp>
        <p:sp>
          <p:nvSpPr>
            <p:cNvPr id="124" name="Rectangle 123"/>
            <p:cNvSpPr/>
            <p:nvPr/>
          </p:nvSpPr>
          <p:spPr>
            <a:xfrm>
              <a:off x="7702360" y="5106738"/>
              <a:ext cx="3054997" cy="948223"/>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Application</a:t>
              </a:r>
            </a:p>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provisioning and management</a:t>
              </a:r>
            </a:p>
          </p:txBody>
        </p:sp>
        <p:cxnSp>
          <p:nvCxnSpPr>
            <p:cNvPr id="125" name="Straight Connector 124"/>
            <p:cNvCxnSpPr/>
            <p:nvPr/>
          </p:nvCxnSpPr>
          <p:spPr>
            <a:xfrm>
              <a:off x="3227879" y="2372431"/>
              <a:ext cx="0" cy="4033296"/>
            </a:xfrm>
            <a:prstGeom prst="line">
              <a:avLst/>
            </a:prstGeom>
            <a:noFill/>
            <a:ln w="28575" cap="flat" cmpd="sng" algn="ctr">
              <a:solidFill>
                <a:srgbClr val="777777"/>
              </a:solidFill>
              <a:prstDash val="lgDash"/>
              <a:headEnd type="none"/>
              <a:tailEnd type="none"/>
            </a:ln>
            <a:effectLst/>
          </p:spPr>
        </p:cxnSp>
        <p:sp>
          <p:nvSpPr>
            <p:cNvPr id="126" name="TextBox 125"/>
            <p:cNvSpPr txBox="1"/>
            <p:nvPr/>
          </p:nvSpPr>
          <p:spPr>
            <a:xfrm>
              <a:off x="3227880" y="6059180"/>
              <a:ext cx="862086" cy="511055"/>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2917">
                        <a:prstClr val="black"/>
                      </a:gs>
                      <a:gs pos="30000">
                        <a:prstClr val="black"/>
                      </a:gs>
                    </a:gsLst>
                    <a:lin ang="5400000" scaled="0"/>
                  </a:gradFill>
                  <a:effectLst/>
                  <a:uLnTx/>
                  <a:uFillTx/>
                </a:rPr>
                <a:t>cloud</a:t>
              </a:r>
            </a:p>
          </p:txBody>
        </p:sp>
        <p:sp>
          <p:nvSpPr>
            <p:cNvPr id="127" name="TextBox 126"/>
            <p:cNvSpPr txBox="1"/>
            <p:nvPr/>
          </p:nvSpPr>
          <p:spPr>
            <a:xfrm>
              <a:off x="2392840" y="6047212"/>
              <a:ext cx="753097" cy="511055"/>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gradFill>
                    <a:gsLst>
                      <a:gs pos="2917">
                        <a:prstClr val="black"/>
                      </a:gs>
                      <a:gs pos="30000">
                        <a:prstClr val="black"/>
                      </a:gs>
                    </a:gsLst>
                    <a:lin ang="5400000" scaled="0"/>
                  </a:gradFill>
                  <a:effectLst/>
                  <a:uLnTx/>
                  <a:uFillTx/>
                </a:rPr>
                <a:t>field</a:t>
              </a:r>
            </a:p>
          </p:txBody>
        </p:sp>
        <p:grpSp>
          <p:nvGrpSpPr>
            <p:cNvPr id="128" name="Group 127"/>
            <p:cNvGrpSpPr/>
            <p:nvPr/>
          </p:nvGrpSpPr>
          <p:grpSpPr>
            <a:xfrm>
              <a:off x="1111601" y="3333375"/>
              <a:ext cx="307313" cy="307916"/>
              <a:chOff x="609600" y="502508"/>
              <a:chExt cx="395416" cy="395416"/>
            </a:xfrm>
          </p:grpSpPr>
          <p:sp>
            <p:nvSpPr>
              <p:cNvPr id="162" name="Rectangle 161"/>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63"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grpSp>
          <p:nvGrpSpPr>
            <p:cNvPr id="129" name="Group 128"/>
            <p:cNvGrpSpPr/>
            <p:nvPr/>
          </p:nvGrpSpPr>
          <p:grpSpPr>
            <a:xfrm>
              <a:off x="1105204" y="4078596"/>
              <a:ext cx="307313" cy="307916"/>
              <a:chOff x="609600" y="502508"/>
              <a:chExt cx="395416" cy="395416"/>
            </a:xfrm>
          </p:grpSpPr>
          <p:sp>
            <p:nvSpPr>
              <p:cNvPr id="160" name="Rectangle 159"/>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61"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grpSp>
          <p:nvGrpSpPr>
            <p:cNvPr id="130" name="Group 129"/>
            <p:cNvGrpSpPr/>
            <p:nvPr/>
          </p:nvGrpSpPr>
          <p:grpSpPr>
            <a:xfrm>
              <a:off x="1102672" y="4855993"/>
              <a:ext cx="307313" cy="307916"/>
              <a:chOff x="609600" y="502508"/>
              <a:chExt cx="395416" cy="395416"/>
            </a:xfrm>
          </p:grpSpPr>
          <p:sp>
            <p:nvSpPr>
              <p:cNvPr id="158" name="Rectangle 157"/>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59"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sp>
          <p:nvSpPr>
            <p:cNvPr id="131" name="Left-Right Arrow 38"/>
            <p:cNvSpPr/>
            <p:nvPr/>
          </p:nvSpPr>
          <p:spPr>
            <a:xfrm>
              <a:off x="7052240" y="5283300"/>
              <a:ext cx="581359" cy="442996"/>
            </a:xfrm>
            <a:prstGeom prst="leftRightArrow">
              <a:avLst>
                <a:gd name="adj1" fmla="val 37549"/>
                <a:gd name="adj2" fmla="val 31899"/>
              </a:avLst>
            </a:prstGeom>
            <a:gradFill flip="none" rotWithShape="1">
              <a:gsLst>
                <a:gs pos="47000">
                  <a:srgbClr val="737373"/>
                </a:gs>
                <a:gs pos="46000">
                  <a:srgbClr val="505050"/>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endParaRPr kumimoji="0" lang="en-US" sz="1400" b="1"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Left-Right Arrow 39"/>
            <p:cNvSpPr/>
            <p:nvPr/>
          </p:nvSpPr>
          <p:spPr>
            <a:xfrm>
              <a:off x="7052239" y="2833717"/>
              <a:ext cx="581359" cy="442996"/>
            </a:xfrm>
            <a:prstGeom prst="leftRightArrow">
              <a:avLst>
                <a:gd name="adj1" fmla="val 37549"/>
                <a:gd name="adj2" fmla="val 31899"/>
              </a:avLst>
            </a:prstGeom>
            <a:gradFill flip="none" rotWithShape="1">
              <a:gsLst>
                <a:gs pos="47000">
                  <a:srgbClr val="737373"/>
                </a:gs>
                <a:gs pos="46000">
                  <a:srgbClr val="505050"/>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endParaRPr kumimoji="0" lang="en-US" sz="1400" b="1"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Frame 5"/>
            <p:cNvSpPr>
              <a:spLocks noChangeAspect="1"/>
            </p:cNvSpPr>
            <p:nvPr/>
          </p:nvSpPr>
          <p:spPr bwMode="auto">
            <a:xfrm>
              <a:off x="2322873" y="4027515"/>
              <a:ext cx="487556" cy="48742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4" name="Picture 133"/>
            <p:cNvPicPr>
              <a:picLocks noChangeAspect="1"/>
            </p:cNvPicPr>
            <p:nvPr/>
          </p:nvPicPr>
          <p:blipFill>
            <a:blip r:embed="rId9">
              <a:clrChange>
                <a:clrFrom>
                  <a:srgbClr val="FFFFFF"/>
                </a:clrFrom>
                <a:clrTo>
                  <a:srgbClr val="FFFFFF">
                    <a:alpha val="0"/>
                  </a:srgbClr>
                </a:clrTo>
              </a:clrChange>
            </a:blip>
            <a:stretch>
              <a:fillRect/>
            </a:stretch>
          </p:blipFill>
          <p:spPr>
            <a:xfrm>
              <a:off x="9547773" y="2672513"/>
              <a:ext cx="1171302" cy="607341"/>
            </a:xfrm>
            <a:prstGeom prst="rect">
              <a:avLst/>
            </a:prstGeom>
          </p:spPr>
        </p:pic>
        <p:grpSp>
          <p:nvGrpSpPr>
            <p:cNvPr id="135" name="Group 134"/>
            <p:cNvGrpSpPr/>
            <p:nvPr/>
          </p:nvGrpSpPr>
          <p:grpSpPr>
            <a:xfrm>
              <a:off x="10038013" y="5228791"/>
              <a:ext cx="417153" cy="414539"/>
              <a:chOff x="13858399" y="2733933"/>
              <a:chExt cx="425518" cy="422851"/>
            </a:xfrm>
          </p:grpSpPr>
          <p:grpSp>
            <p:nvGrpSpPr>
              <p:cNvPr id="154" name="Group 153"/>
              <p:cNvGrpSpPr/>
              <p:nvPr/>
            </p:nvGrpSpPr>
            <p:grpSpPr>
              <a:xfrm>
                <a:off x="13858399" y="2733933"/>
                <a:ext cx="425518" cy="422851"/>
                <a:chOff x="7536568" y="3223995"/>
                <a:chExt cx="617962" cy="614088"/>
              </a:xfrm>
            </p:grpSpPr>
            <p:sp>
              <p:nvSpPr>
                <p:cNvPr id="156" name="Freeform 141"/>
                <p:cNvSpPr/>
                <p:nvPr/>
              </p:nvSpPr>
              <p:spPr bwMode="auto">
                <a:xfrm>
                  <a:off x="7536568" y="3293206"/>
                  <a:ext cx="617962" cy="544877"/>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142"/>
                <p:cNvSpPr/>
                <p:nvPr/>
              </p:nvSpPr>
              <p:spPr bwMode="auto">
                <a:xfrm>
                  <a:off x="7903231" y="3223995"/>
                  <a:ext cx="205183" cy="29439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183" h="294392">
                      <a:moveTo>
                        <a:pt x="98131" y="0"/>
                      </a:moveTo>
                      <a:lnTo>
                        <a:pt x="0" y="165038"/>
                      </a:lnTo>
                      <a:lnTo>
                        <a:pt x="93671" y="165038"/>
                      </a:lnTo>
                      <a:lnTo>
                        <a:pt x="17842" y="294392"/>
                      </a:lnTo>
                      <a:lnTo>
                        <a:pt x="205183" y="120433"/>
                      </a:lnTo>
                      <a:lnTo>
                        <a:pt x="124894" y="115972"/>
                      </a:lnTo>
                      <a:lnTo>
                        <a:pt x="196262" y="13381"/>
                      </a:lnTo>
                      <a:lnTo>
                        <a:pt x="98131" y="0"/>
                      </a:lnTo>
                      <a:close/>
                    </a:path>
                  </a:pathLst>
                </a:custGeom>
                <a:solidFill>
                  <a:srgbClr val="F8F8F8"/>
                </a:solidFill>
                <a:ln w="9525" cap="flat" cmpd="sng" algn="ctr">
                  <a:noFill/>
                  <a:prstDash val="solid"/>
                  <a:headEnd type="none" w="med" len="med"/>
                  <a:tailEnd type="none" w="med" len="med"/>
                </a:ln>
                <a:effectLst/>
              </p:spPr>
              <p:txBody>
                <a:bodyPr lIns="89642" tIns="89642" rIns="33620" bIns="33620" rtlCol="0" anchor="b" anchorCtr="0"/>
                <a:lstStyle/>
                <a:p>
                  <a:pPr marL="0" marR="0" lvl="0" indent="0" algn="ctr" defTabSz="914038"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5" name="Freeform 143"/>
              <p:cNvSpPr/>
              <p:nvPr/>
            </p:nvSpPr>
            <p:spPr bwMode="auto">
              <a:xfrm>
                <a:off x="14119326" y="2749359"/>
                <a:ext cx="122921" cy="17171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 name="connsiteX0" fmla="*/ 98131 w 223336"/>
                  <a:gd name="connsiteY0" fmla="*/ 0 h 294392"/>
                  <a:gd name="connsiteX1" fmla="*/ 0 w 223336"/>
                  <a:gd name="connsiteY1" fmla="*/ 165038 h 294392"/>
                  <a:gd name="connsiteX2" fmla="*/ 93671 w 223336"/>
                  <a:gd name="connsiteY2" fmla="*/ 165038 h 294392"/>
                  <a:gd name="connsiteX3" fmla="*/ 17842 w 223336"/>
                  <a:gd name="connsiteY3" fmla="*/ 294392 h 294392"/>
                  <a:gd name="connsiteX4" fmla="*/ 223336 w 223336"/>
                  <a:gd name="connsiteY4" fmla="*/ 123197 h 294392"/>
                  <a:gd name="connsiteX5" fmla="*/ 124894 w 223336"/>
                  <a:gd name="connsiteY5" fmla="*/ 115972 h 294392"/>
                  <a:gd name="connsiteX6" fmla="*/ 196262 w 223336"/>
                  <a:gd name="connsiteY6" fmla="*/ 13381 h 294392"/>
                  <a:gd name="connsiteX7" fmla="*/ 98131 w 223336"/>
                  <a:gd name="connsiteY7" fmla="*/ 0 h 294392"/>
                  <a:gd name="connsiteX0" fmla="*/ 98131 w 223336"/>
                  <a:gd name="connsiteY0" fmla="*/ 0 h 298077"/>
                  <a:gd name="connsiteX1" fmla="*/ 0 w 223336"/>
                  <a:gd name="connsiteY1" fmla="*/ 165038 h 298077"/>
                  <a:gd name="connsiteX2" fmla="*/ 93671 w 223336"/>
                  <a:gd name="connsiteY2" fmla="*/ 165038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09912 w 223336"/>
                  <a:gd name="connsiteY2" fmla="*/ 163196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19466 w 223336"/>
                  <a:gd name="connsiteY2" fmla="*/ 165039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4 w 223336"/>
                  <a:gd name="connsiteY5" fmla="*/ 115972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3 w 223336"/>
                  <a:gd name="connsiteY5" fmla="*/ 117815 h 300841"/>
                  <a:gd name="connsiteX6" fmla="*/ 196262 w 223336"/>
                  <a:gd name="connsiteY6" fmla="*/ 13381 h 300841"/>
                  <a:gd name="connsiteX7" fmla="*/ 98131 w 223336"/>
                  <a:gd name="connsiteY7" fmla="*/ 0 h 30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336" h="300841">
                    <a:moveTo>
                      <a:pt x="98131" y="0"/>
                    </a:moveTo>
                    <a:lnTo>
                      <a:pt x="0" y="165038"/>
                    </a:lnTo>
                    <a:lnTo>
                      <a:pt x="119466" y="165039"/>
                    </a:lnTo>
                    <a:lnTo>
                      <a:pt x="28351" y="300841"/>
                    </a:lnTo>
                    <a:lnTo>
                      <a:pt x="223336" y="123197"/>
                    </a:lnTo>
                    <a:lnTo>
                      <a:pt x="124893" y="117815"/>
                    </a:lnTo>
                    <a:lnTo>
                      <a:pt x="196262" y="13381"/>
                    </a:lnTo>
                    <a:lnTo>
                      <a:pt x="98131" y="0"/>
                    </a:lnTo>
                    <a:close/>
                  </a:path>
                </a:pathLst>
              </a:custGeom>
              <a:solidFill>
                <a:srgbClr val="7FBA00"/>
              </a:solidFill>
              <a:ln w="9525" cap="flat" cmpd="sng" algn="ctr">
                <a:noFill/>
                <a:prstDash val="solid"/>
                <a:headEnd type="none" w="med" len="med"/>
                <a:tailEnd type="none" w="med" len="med"/>
              </a:ln>
              <a:effectLst/>
            </p:spPr>
            <p:txBody>
              <a:bodyPr lIns="89642" tIns="89642" rIns="33620" bIns="33620" rtlCol="0" anchor="b" anchorCtr="0"/>
              <a:lstStyle/>
              <a:p>
                <a:pPr marL="0" marR="0" lvl="0" indent="0" algn="ctr" defTabSz="914038"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6" name="Group 135"/>
            <p:cNvGrpSpPr/>
            <p:nvPr/>
          </p:nvGrpSpPr>
          <p:grpSpPr>
            <a:xfrm>
              <a:off x="9881687" y="3933717"/>
              <a:ext cx="652771" cy="569163"/>
              <a:chOff x="10444863" y="4012100"/>
              <a:chExt cx="665860" cy="580576"/>
            </a:xfrm>
          </p:grpSpPr>
          <p:sp>
            <p:nvSpPr>
              <p:cNvPr id="151" name="Freeform 158"/>
              <p:cNvSpPr>
                <a:spLocks noEditPoints="1"/>
              </p:cNvSpPr>
              <p:nvPr/>
            </p:nvSpPr>
            <p:spPr bwMode="auto">
              <a:xfrm>
                <a:off x="10444863" y="4012100"/>
                <a:ext cx="428972" cy="431004"/>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Freeform 161"/>
              <p:cNvSpPr>
                <a:spLocks noEditPoints="1"/>
              </p:cNvSpPr>
              <p:nvPr/>
            </p:nvSpPr>
            <p:spPr bwMode="auto">
              <a:xfrm>
                <a:off x="10848628" y="4056299"/>
                <a:ext cx="262095" cy="26333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Freeform 162"/>
              <p:cNvSpPr>
                <a:spLocks noEditPoints="1"/>
              </p:cNvSpPr>
              <p:nvPr/>
            </p:nvSpPr>
            <p:spPr bwMode="auto">
              <a:xfrm>
                <a:off x="10744655" y="4276436"/>
                <a:ext cx="314749" cy="31624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w="952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7" name="Group 136"/>
            <p:cNvGrpSpPr/>
            <p:nvPr/>
          </p:nvGrpSpPr>
          <p:grpSpPr>
            <a:xfrm>
              <a:off x="3564501" y="3079730"/>
              <a:ext cx="767555" cy="479963"/>
              <a:chOff x="7966852" y="2699664"/>
              <a:chExt cx="782946" cy="489587"/>
            </a:xfrm>
          </p:grpSpPr>
          <p:sp>
            <p:nvSpPr>
              <p:cNvPr id="140" name="Freeform 181"/>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ysClr val="window" lastClr="FFFFFF"/>
              </a:solidFill>
              <a:ln w="28575" cap="flat" cmpd="sng" algn="ctr">
                <a:gradFill flip="none" rotWithShape="1">
                  <a:gsLst>
                    <a:gs pos="50000">
                      <a:srgbClr val="5EB6DA"/>
                    </a:gs>
                    <a:gs pos="50000">
                      <a:srgbClr val="3999C6"/>
                    </a:gs>
                  </a:gsLst>
                  <a:lin ang="8100000" scaled="1"/>
                  <a:tileRect/>
                </a:gradFill>
                <a:prstDash val="solid"/>
              </a:ln>
              <a:effectLst/>
              <a:extLst>
                <a:ext uri="{91240B29-F687-4f45-9708-019B960494DF}">
                  <a14:hiddenLine xmlns:a14="http://schemas.microsoft.com/office/drawing/2010/main" xmlns="" w="9525">
                    <a:solidFill>
                      <a:srgbClr val="000000"/>
                    </a:solidFill>
                    <a:round/>
                    <a:headEnd/>
                    <a:tailEnd/>
                  </a14:hiddenLine>
                </a:ext>
              </a:extLst>
            </p:spPr>
            <p:txBody>
              <a:bodyPr tIns="806782" rtlCol="0" anchor="ctr"/>
              <a:lstStyle/>
              <a:p>
                <a:pPr marL="0" marR="0" lvl="0" indent="0" algn="ctr" defTabSz="914367" eaLnBrk="1" fontAlgn="auto" latinLnBrk="0" hangingPunct="1">
                  <a:lnSpc>
                    <a:spcPct val="80000"/>
                  </a:lnSpc>
                  <a:spcBef>
                    <a:spcPts val="0"/>
                  </a:spcBef>
                  <a:spcAft>
                    <a:spcPts val="0"/>
                  </a:spcAft>
                  <a:buClrTx/>
                  <a:buSzTx/>
                  <a:buFontTx/>
                  <a:buNone/>
                  <a:tabLst/>
                  <a:defRPr/>
                </a:pPr>
                <a:endParaRPr kumimoji="0" lang="en-US" sz="4313" b="0" i="0" u="none" strike="noStrike" kern="0" cap="none" spc="-147" normalizeH="0" baseline="0" noProof="0">
                  <a:ln>
                    <a:noFill/>
                  </a:ln>
                  <a:solidFill>
                    <a:srgbClr val="FFFFFF"/>
                  </a:solidFill>
                  <a:effectLst/>
                  <a:uLnTx/>
                  <a:uFillTx/>
                  <a:latin typeface="Segoe UI Light"/>
                  <a:ea typeface="+mn-ea"/>
                  <a:cs typeface="+mn-cs"/>
                </a:endParaRPr>
              </a:p>
            </p:txBody>
          </p:sp>
          <p:grpSp>
            <p:nvGrpSpPr>
              <p:cNvPr id="141" name="Group 140"/>
              <p:cNvGrpSpPr/>
              <p:nvPr/>
            </p:nvGrpSpPr>
            <p:grpSpPr>
              <a:xfrm>
                <a:off x="8188271" y="2851116"/>
                <a:ext cx="257445" cy="288170"/>
                <a:chOff x="3876323" y="2412935"/>
                <a:chExt cx="981584" cy="1503227"/>
              </a:xfrm>
            </p:grpSpPr>
            <p:grpSp>
              <p:nvGrpSpPr>
                <p:cNvPr id="142" name="Group 141"/>
                <p:cNvGrpSpPr/>
                <p:nvPr/>
              </p:nvGrpSpPr>
              <p:grpSpPr>
                <a:xfrm>
                  <a:off x="4075337" y="2655193"/>
                  <a:ext cx="640701" cy="978962"/>
                  <a:chOff x="3978978" y="2691315"/>
                  <a:chExt cx="745467" cy="1374671"/>
                </a:xfrm>
              </p:grpSpPr>
              <p:sp>
                <p:nvSpPr>
                  <p:cNvPr id="145" name="Rectangle 144"/>
                  <p:cNvSpPr/>
                  <p:nvPr>
                    <p:custDataLst>
                      <p:tags r:id="rId1"/>
                    </p:custDataLst>
                  </p:nvPr>
                </p:nvSpPr>
                <p:spPr bwMode="auto">
                  <a:xfrm>
                    <a:off x="3978978" y="2691315"/>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46" name="Rectangle 145"/>
                  <p:cNvSpPr/>
                  <p:nvPr>
                    <p:custDataLst>
                      <p:tags r:id="rId2"/>
                    </p:custDataLst>
                  </p:nvPr>
                </p:nvSpPr>
                <p:spPr bwMode="auto">
                  <a:xfrm>
                    <a:off x="4269686" y="2945333"/>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47" name="Rectangle 146"/>
                  <p:cNvSpPr/>
                  <p:nvPr>
                    <p:custDataLst>
                      <p:tags r:id="rId3"/>
                    </p:custDataLst>
                  </p:nvPr>
                </p:nvSpPr>
                <p:spPr bwMode="auto">
                  <a:xfrm>
                    <a:off x="3978978" y="3195771"/>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48" name="Rectangle 147"/>
                  <p:cNvSpPr/>
                  <p:nvPr>
                    <p:custDataLst>
                      <p:tags r:id="rId4"/>
                    </p:custDataLst>
                  </p:nvPr>
                </p:nvSpPr>
                <p:spPr bwMode="auto">
                  <a:xfrm>
                    <a:off x="4269686" y="3482449"/>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49" name="Rectangle 148"/>
                  <p:cNvSpPr/>
                  <p:nvPr>
                    <p:custDataLst>
                      <p:tags r:id="rId5"/>
                    </p:custDataLst>
                  </p:nvPr>
                </p:nvSpPr>
                <p:spPr bwMode="auto">
                  <a:xfrm>
                    <a:off x="3978978" y="3700226"/>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50" name="Rectangle 149"/>
                  <p:cNvSpPr/>
                  <p:nvPr>
                    <p:custDataLst>
                      <p:tags r:id="rId6"/>
                    </p:custDataLst>
                  </p:nvPr>
                </p:nvSpPr>
                <p:spPr bwMode="auto">
                  <a:xfrm>
                    <a:off x="4541565" y="3194355"/>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143" name="Freeform 184"/>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endParaRPr>
                </a:p>
              </p:txBody>
            </p:sp>
            <p:sp>
              <p:nvSpPr>
                <p:cNvPr id="144" name="Freeform 185"/>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endParaRPr>
                </a:p>
              </p:txBody>
            </p:sp>
          </p:grpSp>
        </p:grpSp>
        <p:sp>
          <p:nvSpPr>
            <p:cNvPr id="138" name="IoT"/>
            <p:cNvSpPr/>
            <p:nvPr/>
          </p:nvSpPr>
          <p:spPr>
            <a:xfrm>
              <a:off x="4959459" y="2381778"/>
              <a:ext cx="1747279" cy="3653146"/>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765"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pic>
          <p:nvPicPr>
            <p:cNvPr id="139" name="Group 52"/>
            <p:cNvPicPr>
              <a:picLocks noChangeArrowheads="1"/>
            </p:cNvPicPr>
            <p:nvPr/>
          </p:nvPicPr>
          <p:blipFill>
            <a:blip r:embed="rId10">
              <a:extLst>
                <a:ext uri="{28A0092B-C50C-407E-A947-70E740481C1C}">
                  <a14:useLocalDpi xmlns:a14="http://schemas.microsoft.com/office/drawing/2010/main" val="0"/>
                </a:ext>
              </a:extLst>
            </a:blip>
            <a:srcRect r="-632"/>
            <a:stretch>
              <a:fillRect/>
            </a:stretch>
          </p:blipFill>
          <p:spPr bwMode="auto">
            <a:xfrm>
              <a:off x="5585848" y="3933718"/>
              <a:ext cx="490693" cy="4941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3212229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IoT Hubs</a:t>
            </a:r>
          </a:p>
        </p:txBody>
      </p:sp>
      <p:sp>
        <p:nvSpPr>
          <p:cNvPr id="101" name="Text Placeholder 31"/>
          <p:cNvSpPr txBox="1">
            <a:spLocks/>
          </p:cNvSpPr>
          <p:nvPr/>
        </p:nvSpPr>
        <p:spPr>
          <a:xfrm>
            <a:off x="269241" y="1189494"/>
            <a:ext cx="4482137" cy="518064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solidFill>
                  <a:srgbClr val="3999C6"/>
                </a:soli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3137" b="0" i="0" u="none" strike="noStrike" kern="1200" cap="none" spc="0" normalizeH="0" baseline="0" noProof="0">
                <a:ln>
                  <a:noFill/>
                </a:ln>
                <a:solidFill>
                  <a:srgbClr val="3999C6"/>
                </a:solidFill>
                <a:effectLst/>
                <a:uLnTx/>
                <a:uFillTx/>
                <a:latin typeface="Segoe UI Light"/>
                <a:ea typeface="+mn-ea"/>
                <a:cs typeface="+mn-cs"/>
              </a:rPr>
              <a:t>Functionality</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Device-to-cloud telemetry,</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Cloud-to-device commands and notifications,</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File uploads/downloads</a:t>
            </a:r>
          </a:p>
          <a:p>
            <a:pPr marL="0" marR="0" lvl="0"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3137" b="0" i="0" u="none" strike="noStrike" kern="1200" cap="none" spc="0" normalizeH="0" baseline="0" noProof="0">
                <a:ln>
                  <a:noFill/>
                </a:ln>
                <a:solidFill>
                  <a:srgbClr val="3999C6"/>
                </a:solidFill>
                <a:effectLst/>
                <a:uLnTx/>
                <a:uFillTx/>
                <a:latin typeface="Segoe UI Light"/>
                <a:ea typeface="+mn-ea"/>
                <a:cs typeface="+mn-cs"/>
              </a:rPr>
              <a:t>Security</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Device security,</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Cloud security,</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Channel security, …</a:t>
            </a:r>
          </a:p>
          <a:p>
            <a:pPr marL="0" marR="0" lvl="0"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3137" b="0" i="0" u="none" strike="noStrike" kern="1200" cap="none" spc="0" normalizeH="0" baseline="0" noProof="0">
                <a:ln>
                  <a:noFill/>
                </a:ln>
                <a:solidFill>
                  <a:srgbClr val="3999C6"/>
                </a:solidFill>
                <a:effectLst/>
                <a:uLnTx/>
                <a:uFillTx/>
                <a:latin typeface="Segoe UI Light"/>
                <a:ea typeface="+mn-ea"/>
                <a:cs typeface="+mn-cs"/>
              </a:rPr>
              <a:t>Monitoring</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Identify malfunctioning devices when they cannot be reached directly</a:t>
            </a:r>
          </a:p>
          <a:p>
            <a:pPr marL="0" marR="0" lvl="0"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3137" b="0" i="0" u="none" strike="noStrike" kern="1200" cap="none" spc="0" normalizeH="0" baseline="0" noProof="0">
                <a:ln>
                  <a:noFill/>
                </a:ln>
                <a:solidFill>
                  <a:srgbClr val="3999C6"/>
                </a:solidFill>
                <a:effectLst/>
                <a:uLnTx/>
                <a:uFillTx/>
                <a:latin typeface="Segoe UI Light"/>
                <a:ea typeface="+mn-ea"/>
                <a:cs typeface="+mn-cs"/>
              </a:rPr>
              <a:t>Reach and customization</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RTOS/Linux/Windows/non-IP capable,</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Network/application protocols,</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Authentication schemes</a:t>
            </a:r>
            <a:endParaRPr kumimoji="0" lang="en-US" sz="1568" b="0" i="0" u="none" strike="noStrike" kern="1200" cap="none" spc="0" normalizeH="0" baseline="0" noProof="0" dirty="0">
              <a:ln>
                <a:noFill/>
              </a:ln>
              <a:gradFill>
                <a:gsLst>
                  <a:gs pos="1250">
                    <a:sysClr val="windowText" lastClr="000000"/>
                  </a:gs>
                  <a:gs pos="100000">
                    <a:sysClr val="windowText" lastClr="000000"/>
                  </a:gs>
                </a:gsLst>
                <a:lin ang="5400000" scaled="0"/>
              </a:gradFill>
              <a:effectLst/>
              <a:uLnTx/>
              <a:uFillTx/>
              <a:latin typeface="Segoe UI"/>
              <a:ea typeface="+mn-ea"/>
              <a:cs typeface="+mn-cs"/>
            </a:endParaRPr>
          </a:p>
        </p:txBody>
      </p:sp>
      <p:sp>
        <p:nvSpPr>
          <p:cNvPr id="102" name="Rectangle 101"/>
          <p:cNvSpPr/>
          <p:nvPr/>
        </p:nvSpPr>
        <p:spPr>
          <a:xfrm>
            <a:off x="9228368" y="1924914"/>
            <a:ext cx="1765599" cy="3653146"/>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765"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sp>
        <p:nvSpPr>
          <p:cNvPr id="103" name="Rectangle 102"/>
          <p:cNvSpPr/>
          <p:nvPr/>
        </p:nvSpPr>
        <p:spPr>
          <a:xfrm>
            <a:off x="6389605" y="3430383"/>
            <a:ext cx="942860" cy="1501590"/>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Field gateway</a:t>
            </a:r>
          </a:p>
        </p:txBody>
      </p:sp>
      <p:sp>
        <p:nvSpPr>
          <p:cNvPr id="104" name="Rectangle 103"/>
          <p:cNvSpPr/>
          <p:nvPr/>
        </p:nvSpPr>
        <p:spPr>
          <a:xfrm>
            <a:off x="7736478" y="2563259"/>
            <a:ext cx="957410" cy="1501590"/>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Cloud protocol</a:t>
            </a:r>
          </a:p>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gateway</a:t>
            </a:r>
          </a:p>
        </p:txBody>
      </p:sp>
      <p:grpSp>
        <p:nvGrpSpPr>
          <p:cNvPr id="105" name="Group 104"/>
          <p:cNvGrpSpPr/>
          <p:nvPr/>
        </p:nvGrpSpPr>
        <p:grpSpPr>
          <a:xfrm>
            <a:off x="5380510" y="2129985"/>
            <a:ext cx="307313" cy="307916"/>
            <a:chOff x="609600" y="502508"/>
            <a:chExt cx="395416" cy="395416"/>
          </a:xfrm>
        </p:grpSpPr>
        <p:sp>
          <p:nvSpPr>
            <p:cNvPr id="106" name="Rectangle 105"/>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66"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cxnSp>
        <p:nvCxnSpPr>
          <p:cNvPr id="167" name="Straight Arrow Connector 166"/>
          <p:cNvCxnSpPr/>
          <p:nvPr/>
        </p:nvCxnSpPr>
        <p:spPr>
          <a:xfrm flipV="1">
            <a:off x="5708046" y="2263800"/>
            <a:ext cx="3500195" cy="10834"/>
          </a:xfrm>
          <a:prstGeom prst="straightConnector1">
            <a:avLst/>
          </a:prstGeom>
          <a:noFill/>
          <a:ln w="38100" cap="flat" cmpd="sng" algn="ctr">
            <a:solidFill>
              <a:srgbClr val="777777"/>
            </a:solidFill>
            <a:prstDash val="solid"/>
            <a:headEnd type="triangle"/>
            <a:tailEnd type="triangle"/>
          </a:ln>
          <a:effectLst/>
        </p:spPr>
      </p:cxnSp>
      <p:cxnSp>
        <p:nvCxnSpPr>
          <p:cNvPr id="168" name="Straight Arrow Connector 167"/>
          <p:cNvCxnSpPr/>
          <p:nvPr/>
        </p:nvCxnSpPr>
        <p:spPr>
          <a:xfrm flipV="1">
            <a:off x="5708046" y="3030206"/>
            <a:ext cx="2028433" cy="13667"/>
          </a:xfrm>
          <a:prstGeom prst="straightConnector1">
            <a:avLst/>
          </a:prstGeom>
          <a:noFill/>
          <a:ln w="38100" cap="flat" cmpd="sng" algn="ctr">
            <a:solidFill>
              <a:srgbClr val="777777"/>
            </a:solidFill>
            <a:prstDash val="solid"/>
            <a:headEnd type="triangle"/>
            <a:tailEnd type="triangle"/>
          </a:ln>
          <a:effectLst/>
        </p:spPr>
      </p:cxnSp>
      <p:cxnSp>
        <p:nvCxnSpPr>
          <p:cNvPr id="169" name="Straight Arrow Connector 168"/>
          <p:cNvCxnSpPr/>
          <p:nvPr/>
        </p:nvCxnSpPr>
        <p:spPr>
          <a:xfrm>
            <a:off x="8695576" y="3299484"/>
            <a:ext cx="525263" cy="1"/>
          </a:xfrm>
          <a:prstGeom prst="straightConnector1">
            <a:avLst/>
          </a:prstGeom>
          <a:noFill/>
          <a:ln w="38100" cap="flat" cmpd="sng" algn="ctr">
            <a:solidFill>
              <a:srgbClr val="777777"/>
            </a:solidFill>
            <a:prstDash val="solid"/>
            <a:headEnd type="triangle"/>
            <a:tailEnd type="triangle"/>
          </a:ln>
          <a:effectLst/>
        </p:spPr>
      </p:cxnSp>
      <p:cxnSp>
        <p:nvCxnSpPr>
          <p:cNvPr id="170" name="Straight Arrow Connector 169"/>
          <p:cNvCxnSpPr/>
          <p:nvPr/>
        </p:nvCxnSpPr>
        <p:spPr>
          <a:xfrm>
            <a:off x="5708045" y="3775810"/>
            <a:ext cx="688083" cy="10019"/>
          </a:xfrm>
          <a:prstGeom prst="straightConnector1">
            <a:avLst/>
          </a:prstGeom>
          <a:noFill/>
          <a:ln w="38100" cap="flat" cmpd="sng" algn="ctr">
            <a:solidFill>
              <a:srgbClr val="777777"/>
            </a:solidFill>
            <a:prstDash val="solid"/>
            <a:headEnd type="triangle"/>
            <a:tailEnd type="triangle"/>
          </a:ln>
          <a:effectLst/>
        </p:spPr>
      </p:cxnSp>
      <p:cxnSp>
        <p:nvCxnSpPr>
          <p:cNvPr id="171" name="Straight Arrow Connector 170"/>
          <p:cNvCxnSpPr/>
          <p:nvPr/>
        </p:nvCxnSpPr>
        <p:spPr>
          <a:xfrm flipV="1">
            <a:off x="7332709" y="3785831"/>
            <a:ext cx="415505" cy="5037"/>
          </a:xfrm>
          <a:prstGeom prst="straightConnector1">
            <a:avLst/>
          </a:prstGeom>
          <a:noFill/>
          <a:ln w="9525" cap="flat" cmpd="sng" algn="ctr">
            <a:solidFill>
              <a:srgbClr val="00188F"/>
            </a:solidFill>
            <a:prstDash val="solid"/>
            <a:headEnd type="triangle"/>
            <a:tailEnd type="triangle"/>
          </a:ln>
          <a:effectLst/>
        </p:spPr>
      </p:cxnSp>
      <p:cxnSp>
        <p:nvCxnSpPr>
          <p:cNvPr id="172" name="Straight Arrow Connector 171"/>
          <p:cNvCxnSpPr/>
          <p:nvPr/>
        </p:nvCxnSpPr>
        <p:spPr>
          <a:xfrm flipV="1">
            <a:off x="5713541" y="4541402"/>
            <a:ext cx="682074" cy="1"/>
          </a:xfrm>
          <a:prstGeom prst="straightConnector1">
            <a:avLst/>
          </a:prstGeom>
          <a:noFill/>
          <a:ln w="38100" cap="flat" cmpd="sng" algn="ctr">
            <a:solidFill>
              <a:srgbClr val="777777"/>
            </a:solidFill>
            <a:prstDash val="solid"/>
            <a:headEnd type="triangle"/>
            <a:tailEnd type="triangle"/>
          </a:ln>
          <a:effectLst/>
        </p:spPr>
      </p:cxnSp>
      <p:cxnSp>
        <p:nvCxnSpPr>
          <p:cNvPr id="173" name="Straight Arrow Connector 172"/>
          <p:cNvCxnSpPr/>
          <p:nvPr/>
        </p:nvCxnSpPr>
        <p:spPr>
          <a:xfrm flipV="1">
            <a:off x="7339638" y="4541399"/>
            <a:ext cx="1868601" cy="11687"/>
          </a:xfrm>
          <a:prstGeom prst="straightConnector1">
            <a:avLst/>
          </a:prstGeom>
          <a:noFill/>
          <a:ln w="38100" cap="flat" cmpd="sng" algn="ctr">
            <a:solidFill>
              <a:srgbClr val="777777"/>
            </a:solidFill>
            <a:prstDash val="solid"/>
            <a:headEnd type="triangle"/>
            <a:tailEnd type="triangle"/>
          </a:ln>
          <a:effectLst/>
        </p:spPr>
      </p:cxnSp>
      <p:sp>
        <p:nvSpPr>
          <p:cNvPr id="174" name="TextBox 173"/>
          <p:cNvSpPr txBox="1"/>
          <p:nvPr/>
        </p:nvSpPr>
        <p:spPr>
          <a:xfrm rot="16200000">
            <a:off x="4567713" y="2474199"/>
            <a:ext cx="1133996" cy="338378"/>
          </a:xfrm>
          <a:prstGeom prst="rect">
            <a:avLst/>
          </a:prstGeom>
          <a:noFill/>
        </p:spPr>
        <p:txBody>
          <a:bodyPr wrap="non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prstClr val="black"/>
                </a:solidFill>
                <a:effectLst/>
                <a:uLnTx/>
                <a:uFillTx/>
              </a:rPr>
              <a:t>IP-capable</a:t>
            </a:r>
          </a:p>
        </p:txBody>
      </p:sp>
      <p:sp>
        <p:nvSpPr>
          <p:cNvPr id="175" name="TextBox 174"/>
          <p:cNvSpPr txBox="1"/>
          <p:nvPr/>
        </p:nvSpPr>
        <p:spPr>
          <a:xfrm rot="16200000">
            <a:off x="4466274" y="4011989"/>
            <a:ext cx="1316393" cy="338378"/>
          </a:xfrm>
          <a:prstGeom prst="rect">
            <a:avLst/>
          </a:prstGeom>
          <a:noFill/>
        </p:spPr>
        <p:txBody>
          <a:bodyPr wrap="non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prstClr val="black"/>
                </a:solidFill>
                <a:effectLst/>
                <a:uLnTx/>
                <a:uFillTx/>
              </a:rPr>
              <a:t>PAN-devices</a:t>
            </a:r>
          </a:p>
        </p:txBody>
      </p:sp>
      <p:grpSp>
        <p:nvGrpSpPr>
          <p:cNvPr id="176" name="Group 175"/>
          <p:cNvGrpSpPr/>
          <p:nvPr/>
        </p:nvGrpSpPr>
        <p:grpSpPr>
          <a:xfrm>
            <a:off x="5380510" y="2876511"/>
            <a:ext cx="307313" cy="307916"/>
            <a:chOff x="609600" y="502508"/>
            <a:chExt cx="395416" cy="395416"/>
          </a:xfrm>
        </p:grpSpPr>
        <p:sp>
          <p:nvSpPr>
            <p:cNvPr id="177" name="Rectangle 176"/>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8"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grpSp>
        <p:nvGrpSpPr>
          <p:cNvPr id="179" name="Group 178"/>
          <p:cNvGrpSpPr/>
          <p:nvPr/>
        </p:nvGrpSpPr>
        <p:grpSpPr>
          <a:xfrm>
            <a:off x="5374114" y="3621732"/>
            <a:ext cx="307313" cy="307916"/>
            <a:chOff x="609600" y="502508"/>
            <a:chExt cx="395416" cy="395416"/>
          </a:xfrm>
        </p:grpSpPr>
        <p:sp>
          <p:nvSpPr>
            <p:cNvPr id="180" name="Rectangle 179"/>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81"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grpSp>
        <p:nvGrpSpPr>
          <p:cNvPr id="182" name="Group 181"/>
          <p:cNvGrpSpPr/>
          <p:nvPr/>
        </p:nvGrpSpPr>
        <p:grpSpPr>
          <a:xfrm>
            <a:off x="5371581" y="4399129"/>
            <a:ext cx="307313" cy="307916"/>
            <a:chOff x="609600" y="502508"/>
            <a:chExt cx="395416" cy="395416"/>
          </a:xfrm>
        </p:grpSpPr>
        <p:sp>
          <p:nvSpPr>
            <p:cNvPr id="183" name="Rectangle 182"/>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84"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sp>
        <p:nvSpPr>
          <p:cNvPr id="185" name="Frame 5"/>
          <p:cNvSpPr>
            <a:spLocks noChangeAspect="1"/>
          </p:cNvSpPr>
          <p:nvPr/>
        </p:nvSpPr>
        <p:spPr bwMode="auto">
          <a:xfrm>
            <a:off x="6591782" y="3570651"/>
            <a:ext cx="487556" cy="48742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6" name="Group 185"/>
          <p:cNvGrpSpPr/>
          <p:nvPr/>
        </p:nvGrpSpPr>
        <p:grpSpPr>
          <a:xfrm>
            <a:off x="7810241" y="2647081"/>
            <a:ext cx="767555" cy="479963"/>
            <a:chOff x="7966852" y="2699664"/>
            <a:chExt cx="782946" cy="489587"/>
          </a:xfrm>
        </p:grpSpPr>
        <p:sp>
          <p:nvSpPr>
            <p:cNvPr id="187" name="Freeform 52"/>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ysClr val="window" lastClr="FFFFFF"/>
            </a:solidFill>
            <a:ln w="28575" cap="flat" cmpd="sng" algn="ctr">
              <a:gradFill flip="none" rotWithShape="1">
                <a:gsLst>
                  <a:gs pos="50000">
                    <a:srgbClr val="5EB6DA"/>
                  </a:gs>
                  <a:gs pos="50000">
                    <a:srgbClr val="3999C6"/>
                  </a:gs>
                </a:gsLst>
                <a:lin ang="8100000" scaled="1"/>
                <a:tileRect/>
              </a:gradFill>
              <a:prstDash val="solid"/>
            </a:ln>
            <a:effectLst/>
            <a:extLst>
              <a:ext uri="{91240B29-F687-4f45-9708-019B960494DF}">
                <a14:hiddenLine xmlns:a14="http://schemas.microsoft.com/office/drawing/2010/main" xmlns="" w="9525">
                  <a:solidFill>
                    <a:srgbClr val="000000"/>
                  </a:solidFill>
                  <a:round/>
                  <a:headEnd/>
                  <a:tailEnd/>
                </a14:hiddenLine>
              </a:ext>
            </a:extLst>
          </p:spPr>
          <p:txBody>
            <a:bodyPr tIns="806782" rtlCol="0" anchor="ctr"/>
            <a:lstStyle/>
            <a:p>
              <a:pPr marL="0" marR="0" lvl="0" indent="0" algn="ctr" defTabSz="914367" eaLnBrk="1" fontAlgn="auto" latinLnBrk="0" hangingPunct="1">
                <a:lnSpc>
                  <a:spcPct val="80000"/>
                </a:lnSpc>
                <a:spcBef>
                  <a:spcPts val="0"/>
                </a:spcBef>
                <a:spcAft>
                  <a:spcPts val="0"/>
                </a:spcAft>
                <a:buClrTx/>
                <a:buSzTx/>
                <a:buFontTx/>
                <a:buNone/>
                <a:tabLst/>
                <a:defRPr/>
              </a:pPr>
              <a:endParaRPr kumimoji="0" lang="en-US" sz="4313" b="0" i="0" u="none" strike="noStrike" kern="0" cap="none" spc="-147" normalizeH="0" baseline="0" noProof="0">
                <a:ln>
                  <a:noFill/>
                </a:ln>
                <a:solidFill>
                  <a:srgbClr val="FFFFFF"/>
                </a:solidFill>
                <a:effectLst/>
                <a:uLnTx/>
                <a:uFillTx/>
                <a:latin typeface="Segoe UI Light"/>
                <a:ea typeface="+mn-ea"/>
                <a:cs typeface="+mn-cs"/>
              </a:endParaRPr>
            </a:p>
          </p:txBody>
        </p:sp>
        <p:grpSp>
          <p:nvGrpSpPr>
            <p:cNvPr id="188" name="Group 187"/>
            <p:cNvGrpSpPr/>
            <p:nvPr/>
          </p:nvGrpSpPr>
          <p:grpSpPr>
            <a:xfrm>
              <a:off x="8188271" y="2851116"/>
              <a:ext cx="257445" cy="288170"/>
              <a:chOff x="3876323" y="2412935"/>
              <a:chExt cx="981584" cy="1503227"/>
            </a:xfrm>
          </p:grpSpPr>
          <p:grpSp>
            <p:nvGrpSpPr>
              <p:cNvPr id="189" name="Group 188"/>
              <p:cNvGrpSpPr/>
              <p:nvPr/>
            </p:nvGrpSpPr>
            <p:grpSpPr>
              <a:xfrm>
                <a:off x="4075337" y="2655193"/>
                <a:ext cx="640701" cy="978962"/>
                <a:chOff x="3978978" y="2691315"/>
                <a:chExt cx="745467" cy="1374671"/>
              </a:xfrm>
            </p:grpSpPr>
            <p:sp>
              <p:nvSpPr>
                <p:cNvPr id="192" name="Rectangle 191"/>
                <p:cNvSpPr/>
                <p:nvPr>
                  <p:custDataLst>
                    <p:tags r:id="rId1"/>
                  </p:custDataLst>
                </p:nvPr>
              </p:nvSpPr>
              <p:spPr bwMode="auto">
                <a:xfrm>
                  <a:off x="3978978" y="2691315"/>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3" name="Rectangle 192"/>
                <p:cNvSpPr/>
                <p:nvPr>
                  <p:custDataLst>
                    <p:tags r:id="rId2"/>
                  </p:custDataLst>
                </p:nvPr>
              </p:nvSpPr>
              <p:spPr bwMode="auto">
                <a:xfrm>
                  <a:off x="4269686" y="2945333"/>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4" name="Rectangle 193"/>
                <p:cNvSpPr/>
                <p:nvPr>
                  <p:custDataLst>
                    <p:tags r:id="rId3"/>
                  </p:custDataLst>
                </p:nvPr>
              </p:nvSpPr>
              <p:spPr bwMode="auto">
                <a:xfrm>
                  <a:off x="3978978" y="3195771"/>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5" name="Rectangle 194"/>
                <p:cNvSpPr/>
                <p:nvPr>
                  <p:custDataLst>
                    <p:tags r:id="rId4"/>
                  </p:custDataLst>
                </p:nvPr>
              </p:nvSpPr>
              <p:spPr bwMode="auto">
                <a:xfrm>
                  <a:off x="4269686" y="3482449"/>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6" name="Rectangle 195"/>
                <p:cNvSpPr/>
                <p:nvPr>
                  <p:custDataLst>
                    <p:tags r:id="rId5"/>
                  </p:custDataLst>
                </p:nvPr>
              </p:nvSpPr>
              <p:spPr bwMode="auto">
                <a:xfrm>
                  <a:off x="3978978" y="3700226"/>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7" name="Rectangle 196"/>
                <p:cNvSpPr/>
                <p:nvPr>
                  <p:custDataLst>
                    <p:tags r:id="rId6"/>
                  </p:custDataLst>
                </p:nvPr>
              </p:nvSpPr>
              <p:spPr bwMode="auto">
                <a:xfrm>
                  <a:off x="4541565" y="3194355"/>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190" name="Freeform 72"/>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endParaRPr>
              </a:p>
            </p:txBody>
          </p:sp>
          <p:sp>
            <p:nvSpPr>
              <p:cNvPr id="191" name="Freeform 73"/>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endParaRPr>
              </a:p>
            </p:txBody>
          </p:sp>
        </p:grpSp>
      </p:grpSp>
      <p:pic>
        <p:nvPicPr>
          <p:cNvPr id="198" name="Group 52"/>
          <p:cNvPicPr>
            <a:picLocks noChangeArrowheads="1"/>
          </p:cNvPicPr>
          <p:nvPr/>
        </p:nvPicPr>
        <p:blipFill>
          <a:blip r:embed="rId9">
            <a:extLst>
              <a:ext uri="{28A0092B-C50C-407E-A947-70E740481C1C}">
                <a14:useLocalDpi xmlns:a14="http://schemas.microsoft.com/office/drawing/2010/main" val="0"/>
              </a:ext>
            </a:extLst>
          </a:blip>
          <a:srcRect r="-632"/>
          <a:stretch>
            <a:fillRect/>
          </a:stretch>
        </p:blipFill>
        <p:spPr bwMode="auto">
          <a:xfrm>
            <a:off x="9865820" y="3513602"/>
            <a:ext cx="490693" cy="49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77710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1">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1">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1">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lvl="0" defTabSz="914400">
              <a:spcBef>
                <a:spcPts val="1000"/>
              </a:spcBef>
              <a:defRPr/>
            </a:pPr>
            <a:r>
              <a:rPr lang="en-GB" sz="8000" dirty="0">
                <a:solidFill>
                  <a:schemeClr val="bg1"/>
                </a:solidFill>
              </a:rPr>
              <a:t>Orb of Intelligence</a:t>
            </a:r>
            <a:br>
              <a:rPr lang="en-GB" sz="8000" dirty="0">
                <a:solidFill>
                  <a:schemeClr val="bg1"/>
                </a:solidFill>
              </a:rPr>
            </a:br>
            <a:r>
              <a:rPr lang="en-GB" sz="2800" dirty="0">
                <a:solidFill>
                  <a:schemeClr val="bg1"/>
                </a:solidFill>
              </a:rPr>
              <a:t>Blog Post here: </a:t>
            </a:r>
            <a:r>
              <a:rPr lang="en-GB" sz="2800" dirty="0">
                <a:solidFill>
                  <a:schemeClr val="bg1"/>
                </a:solidFill>
                <a:hlinkClick r:id="rId4"/>
              </a:rPr>
              <a:t>http://bit.ly/orbofintelligence</a:t>
            </a:r>
            <a:r>
              <a:rPr lang="en-GB" sz="2800" dirty="0">
                <a:solidFill>
                  <a:schemeClr val="bg1"/>
                </a:solidFill>
              </a:rPr>
              <a:t> </a:t>
            </a:r>
          </a:p>
        </p:txBody>
      </p:sp>
    </p:spTree>
    <p:extLst>
      <p:ext uri="{BB962C8B-B14F-4D97-AF65-F5344CB8AC3E}">
        <p14:creationId xmlns:p14="http://schemas.microsoft.com/office/powerpoint/2010/main" val="1899811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12192000" cy="1535069"/>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itle 1"/>
          <p:cNvSpPr txBox="1">
            <a:spLocks/>
          </p:cNvSpPr>
          <p:nvPr/>
        </p:nvSpPr>
        <p:spPr>
          <a:xfrm>
            <a:off x="114719" y="1047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5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Twitter Sentiment Orb: Architecture</a:t>
            </a:r>
          </a:p>
        </p:txBody>
      </p:sp>
      <p:sp>
        <p:nvSpPr>
          <p:cNvPr id="27"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2050"/>
                </a:solidFill>
                <a:effectLst/>
                <a:uLnTx/>
                <a:uFillTx/>
                <a:latin typeface="Segoe UI"/>
                <a:ea typeface="+mn-ea"/>
                <a:cs typeface="+mn-cs"/>
              </a:rPr>
              <a:t>@AmyKateNicho</a:t>
            </a: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771" y="5174092"/>
            <a:ext cx="1010230" cy="1010230"/>
          </a:xfrm>
          <a:prstGeom prst="rect">
            <a:avLst/>
          </a:prstGeom>
        </p:spPr>
      </p:pic>
      <p:pic>
        <p:nvPicPr>
          <p:cNvPr id="29" name="Picture 28"/>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613261" y="2087102"/>
            <a:ext cx="1010230" cy="1010230"/>
          </a:xfrm>
          <a:prstGeom prst="rect">
            <a:avLst/>
          </a:prstGeom>
        </p:spPr>
      </p:pic>
      <p:pic>
        <p:nvPicPr>
          <p:cNvPr id="30" name="Picture 29"/>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5911982" y="2745625"/>
            <a:ext cx="1010230" cy="1010230"/>
          </a:xfrm>
          <a:prstGeom prst="rect">
            <a:avLst/>
          </a:prstGeom>
        </p:spPr>
      </p:pic>
      <p:pic>
        <p:nvPicPr>
          <p:cNvPr id="31" name="Picture 30"/>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10107543" y="2043681"/>
            <a:ext cx="1010230" cy="1010230"/>
          </a:xfrm>
          <a:prstGeom prst="rect">
            <a:avLst/>
          </a:prstGeom>
        </p:spPr>
      </p:pic>
      <p:pic>
        <p:nvPicPr>
          <p:cNvPr id="32" name="Picture 31"/>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4617736" y="3432751"/>
            <a:ext cx="1010230" cy="1010230"/>
          </a:xfrm>
          <a:prstGeom prst="rect">
            <a:avLst/>
          </a:prstGeom>
        </p:spPr>
      </p:pic>
      <p:pic>
        <p:nvPicPr>
          <p:cNvPr id="33" name="Picture 32"/>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2554172" y="4231211"/>
            <a:ext cx="942881" cy="942881"/>
          </a:xfrm>
          <a:prstGeom prst="rect">
            <a:avLst/>
          </a:prstGeom>
        </p:spPr>
      </p:pic>
      <p:pic>
        <p:nvPicPr>
          <p:cNvPr id="34" name="Picture 33"/>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8570286" y="2087102"/>
            <a:ext cx="1010230" cy="1010230"/>
          </a:xfrm>
          <a:prstGeom prst="rect">
            <a:avLst/>
          </a:prstGeom>
        </p:spPr>
      </p:pic>
      <p:sp>
        <p:nvSpPr>
          <p:cNvPr id="35" name="Freeform 34"/>
          <p:cNvSpPr/>
          <p:nvPr/>
        </p:nvSpPr>
        <p:spPr>
          <a:xfrm>
            <a:off x="1694454" y="5494588"/>
            <a:ext cx="1364263" cy="744847"/>
          </a:xfrm>
          <a:custGeom>
            <a:avLst/>
            <a:gdLst>
              <a:gd name="connsiteX0" fmla="*/ 0 w 1363718"/>
              <a:gd name="connsiteY0" fmla="*/ 417786 h 870838"/>
              <a:gd name="connsiteX1" fmla="*/ 1056290 w 1363718"/>
              <a:gd name="connsiteY1" fmla="*/ 859220 h 870838"/>
              <a:gd name="connsiteX2" fmla="*/ 1363718 w 1363718"/>
              <a:gd name="connsiteY2" fmla="*/ 0 h 870838"/>
            </a:gdLst>
            <a:ahLst/>
            <a:cxnLst>
              <a:cxn ang="0">
                <a:pos x="connsiteX0" y="connsiteY0"/>
              </a:cxn>
              <a:cxn ang="0">
                <a:pos x="connsiteX1" y="connsiteY1"/>
              </a:cxn>
              <a:cxn ang="0">
                <a:pos x="connsiteX2" y="connsiteY2"/>
              </a:cxn>
            </a:cxnLst>
            <a:rect l="l" t="t" r="r" b="b"/>
            <a:pathLst>
              <a:path w="1363718" h="870838">
                <a:moveTo>
                  <a:pt x="0" y="417786"/>
                </a:moveTo>
                <a:cubicBezTo>
                  <a:pt x="414502" y="673318"/>
                  <a:pt x="829004" y="928851"/>
                  <a:pt x="1056290" y="859220"/>
                </a:cubicBezTo>
                <a:cubicBezTo>
                  <a:pt x="1283576" y="789589"/>
                  <a:pt x="1323647" y="394794"/>
                  <a:pt x="1363718" y="0"/>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5"/>
          <p:cNvSpPr/>
          <p:nvPr/>
        </p:nvSpPr>
        <p:spPr>
          <a:xfrm>
            <a:off x="3034956" y="2534282"/>
            <a:ext cx="1334663" cy="1379811"/>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6"/>
          <p:cNvSpPr/>
          <p:nvPr/>
        </p:nvSpPr>
        <p:spPr>
          <a:xfrm>
            <a:off x="6624918" y="2241175"/>
            <a:ext cx="1595837" cy="504450"/>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732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09575" y="793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4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7" name="Rectangle 6"/>
          <p:cNvSpPr/>
          <p:nvPr/>
        </p:nvSpPr>
        <p:spPr>
          <a:xfrm>
            <a:off x="-1" y="-13063"/>
            <a:ext cx="331441" cy="4287725"/>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 y="4480347"/>
            <a:ext cx="331442" cy="2377654"/>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11256712" y="-13064"/>
            <a:ext cx="935288" cy="1831121"/>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11256712" y="2023743"/>
            <a:ext cx="935288" cy="4834258"/>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TwitterSentimentOrb_108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1159" y="-13064"/>
            <a:ext cx="10352151" cy="6901434"/>
          </a:xfrm>
          <a:prstGeom prst="rect">
            <a:avLst/>
          </a:prstGeom>
        </p:spPr>
      </p:pic>
    </p:spTree>
    <p:extLst>
      <p:ext uri="{BB962C8B-B14F-4D97-AF65-F5344CB8AC3E}">
        <p14:creationId xmlns:p14="http://schemas.microsoft.com/office/powerpoint/2010/main" val="60194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 name="Title 5"/>
          <p:cNvSpPr txBox="1">
            <a:spLocks/>
          </p:cNvSpPr>
          <p:nvPr/>
        </p:nvSpPr>
        <p:spPr>
          <a:xfrm>
            <a:off x="5350930" y="186267"/>
            <a:ext cx="4688615" cy="1041400"/>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002050"/>
                </a:solidFill>
                <a:effectLst/>
                <a:uLnTx/>
                <a:uFillTx/>
                <a:latin typeface="Segoe UI Semibold" panose="020B0702040204020203" pitchFamily="34" charset="0"/>
                <a:ea typeface="+mj-ea"/>
                <a:cs typeface="Segoe UI Semibold" panose="020B0702040204020203" pitchFamily="34" charset="0"/>
              </a:rPr>
              <a:t>Key Takeaways …</a:t>
            </a:r>
            <a:endParaRPr kumimoji="0" lang="en-IN" sz="6000" b="0" i="0" u="none" strike="noStrike" kern="1200" cap="none" spc="0" normalizeH="0" baseline="0" noProof="0" dirty="0">
              <a:ln>
                <a:noFill/>
              </a:ln>
              <a:solidFill>
                <a:srgbClr val="002050"/>
              </a:solidFill>
              <a:effectLst/>
              <a:uLnTx/>
              <a:uFillTx/>
              <a:latin typeface="Segoe UI Semibold" panose="020B0702040204020203" pitchFamily="34" charset="0"/>
              <a:ea typeface="+mj-ea"/>
              <a:cs typeface="Segoe UI Semibold" panose="020B0702040204020203" pitchFamily="34" charset="0"/>
            </a:endParaRPr>
          </a:p>
        </p:txBody>
      </p:sp>
      <p:grpSp>
        <p:nvGrpSpPr>
          <p:cNvPr id="6" name="Group 5"/>
          <p:cNvGrpSpPr/>
          <p:nvPr/>
        </p:nvGrpSpPr>
        <p:grpSpPr>
          <a:xfrm>
            <a:off x="386631" y="4969788"/>
            <a:ext cx="4558602" cy="1558156"/>
            <a:chOff x="2736501" y="2280354"/>
            <a:chExt cx="4558602" cy="1558156"/>
          </a:xfrm>
        </p:grpSpPr>
        <p:grpSp>
          <p:nvGrpSpPr>
            <p:cNvPr id="7" name="Group 6"/>
            <p:cNvGrpSpPr/>
            <p:nvPr/>
          </p:nvGrpSpPr>
          <p:grpSpPr>
            <a:xfrm>
              <a:off x="2736501" y="2280354"/>
              <a:ext cx="720132" cy="1558156"/>
              <a:chOff x="2736501" y="2227603"/>
              <a:chExt cx="720132" cy="1558156"/>
            </a:xfrm>
          </p:grpSpPr>
          <p:pic>
            <p:nvPicPr>
              <p:cNvPr id="11" name="Picture 1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736501" y="2227603"/>
                <a:ext cx="720132" cy="720132"/>
              </a:xfrm>
              <a:prstGeom prst="rect">
                <a:avLst/>
              </a:prstGeom>
            </p:spPr>
          </p:pic>
          <p:pic>
            <p:nvPicPr>
              <p:cNvPr id="12" name="Picture 1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2736501" y="3065627"/>
                <a:ext cx="720132" cy="720132"/>
              </a:xfrm>
              <a:prstGeom prst="rect">
                <a:avLst/>
              </a:prstGeom>
            </p:spPr>
          </p:pic>
        </p:grpSp>
        <p:sp>
          <p:nvSpPr>
            <p:cNvPr id="9" name="TextBox 8"/>
            <p:cNvSpPr txBox="1"/>
            <p:nvPr/>
          </p:nvSpPr>
          <p:spPr>
            <a:xfrm>
              <a:off x="3607358" y="2455754"/>
              <a:ext cx="368774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TextBox 9"/>
            <p:cNvSpPr txBox="1"/>
            <p:nvPr/>
          </p:nvSpPr>
          <p:spPr>
            <a:xfrm>
              <a:off x="3607357" y="3293778"/>
              <a:ext cx="368774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sp>
        <p:nvSpPr>
          <p:cNvPr id="15" name="Text Placeholder 4"/>
          <p:cNvSpPr txBox="1">
            <a:spLocks/>
          </p:cNvSpPr>
          <p:nvPr/>
        </p:nvSpPr>
        <p:spPr>
          <a:xfrm>
            <a:off x="5551997" y="1504594"/>
            <a:ext cx="6306628" cy="4663284"/>
          </a:xfrm>
          <a:prstGeom prst="rect">
            <a:avLst/>
          </a:prstGeom>
          <a:solidFill>
            <a:srgbClr val="FFFFFF"/>
          </a:solidFill>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406400" marR="0" indent="-182563" algn="l" defTabSz="914367" rtl="0" eaLnBrk="1" fontAlgn="auto" latinLnBrk="0" hangingPunct="1">
              <a:lnSpc>
                <a:spcPct val="90000"/>
              </a:lnSpc>
              <a:spcBef>
                <a:spcPct val="20000"/>
              </a:spcBef>
              <a:spcAft>
                <a:spcPts val="0"/>
              </a:spcAft>
              <a:buClrTx/>
              <a:buSzPct val="90000"/>
              <a:buFont typeface="Segoe UI Light" panose="020B0502040204020203" pitchFamily="34" charset="0"/>
              <a:buChar char="−"/>
              <a:tabLst/>
              <a:defRPr sz="3200" kern="1200" spc="0" baseline="0">
                <a:solidFill>
                  <a:schemeClr val="tx2"/>
                </a:solidFill>
                <a:latin typeface="+mj-lt"/>
                <a:ea typeface="+mn-ea"/>
                <a:cs typeface="+mn-cs"/>
              </a:defRPr>
            </a:lvl2pPr>
            <a:lvl3pPr marL="635000" marR="0" indent="-182563"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8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defTabSz="914400" fontAlgn="base">
              <a:lnSpc>
                <a:spcPct val="100000"/>
              </a:lnSpc>
              <a:spcBef>
                <a:spcPts val="600"/>
              </a:spcBef>
              <a:spcAft>
                <a:spcPts val="600"/>
              </a:spcAft>
            </a:pPr>
            <a:r>
              <a:rPr kumimoji="0" lang="en-US" sz="2800" b="1"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Microsoft Imagine Student </a:t>
            </a:r>
            <a:r>
              <a:rPr kumimoji="0" lang="en-US" sz="2800" b="1" i="0" u="none" strike="noStrike" kern="1200" cap="none" spc="0" normalizeH="0" baseline="0" noProof="0" dirty="0" err="1">
                <a:ln>
                  <a:noFill/>
                </a:ln>
                <a:solidFill>
                  <a:srgbClr val="000000"/>
                </a:solidFill>
                <a:effectLst/>
                <a:uLnTx/>
                <a:uFillTx/>
                <a:latin typeface="Segoe UI Light"/>
                <a:ea typeface="Calibri" panose="020F0502020204030204" pitchFamily="34" charset="0"/>
                <a:cs typeface="Times New Roman" panose="02020603050405020304" pitchFamily="18" charset="0"/>
              </a:rPr>
              <a:t>Gitub</a:t>
            </a:r>
            <a:r>
              <a:rPr lang="en-US" sz="2800" b="1" dirty="0">
                <a:solidFill>
                  <a:srgbClr val="000000"/>
                </a:solidFill>
                <a:latin typeface="Segoe UI Light"/>
                <a:ea typeface="Calibri" panose="020F0502020204030204" pitchFamily="34" charset="0"/>
                <a:cs typeface="Times New Roman" panose="02020603050405020304" pitchFamily="18" charset="0"/>
              </a:rPr>
              <a:t> </a:t>
            </a:r>
            <a:r>
              <a:rPr lang="en-US" sz="2800" b="1" dirty="0">
                <a:solidFill>
                  <a:srgbClr val="000000"/>
                </a:solidFill>
                <a:latin typeface="Segoe UI Light"/>
                <a:ea typeface="Calibri" panose="020F0502020204030204" pitchFamily="34" charset="0"/>
                <a:cs typeface="Times New Roman" panose="02020603050405020304" pitchFamily="18" charset="0"/>
                <a:hlinkClick r:id="rId5"/>
              </a:rPr>
              <a:t>https://github.com/MSFTImagine/computerscience</a:t>
            </a:r>
            <a:r>
              <a:rPr lang="en-US" sz="2800" b="1" dirty="0">
                <a:solidFill>
                  <a:srgbClr val="000000"/>
                </a:solidFill>
                <a:latin typeface="Segoe UI Light"/>
                <a:ea typeface="Calibri" panose="020F0502020204030204" pitchFamily="34" charset="0"/>
                <a:cs typeface="Times New Roman" panose="02020603050405020304" pitchFamily="18" charset="0"/>
              </a:rPr>
              <a:t> </a:t>
            </a:r>
            <a:endParaRPr kumimoji="0" lang="en-US" sz="28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a:p>
            <a:pPr lvl="0" defTabSz="914400" fontAlgn="base">
              <a:lnSpc>
                <a:spcPct val="100000"/>
              </a:lnSpc>
              <a:spcBef>
                <a:spcPts val="600"/>
              </a:spcBef>
              <a:spcAft>
                <a:spcPts val="600"/>
              </a:spcAft>
              <a:defRPr/>
            </a:pPr>
            <a:r>
              <a:rPr kumimoji="0" lang="en-US" sz="2800" b="1"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Azure Storage Documentation:</a:t>
            </a:r>
            <a:r>
              <a:rPr lang="en-US" sz="2800" b="1" dirty="0">
                <a:solidFill>
                  <a:srgbClr val="000000"/>
                </a:solidFill>
                <a:latin typeface="Segoe UI Light"/>
                <a:ea typeface="Calibri" panose="020F0502020204030204" pitchFamily="34" charset="0"/>
                <a:cs typeface="Times New Roman" panose="02020603050405020304" pitchFamily="18" charset="0"/>
              </a:rPr>
              <a:t> </a:t>
            </a:r>
            <a:r>
              <a:rPr lang="en-US" sz="2800" b="1" dirty="0">
                <a:solidFill>
                  <a:srgbClr val="000000"/>
                </a:solidFill>
                <a:latin typeface="Segoe UI Light"/>
                <a:ea typeface="Calibri" panose="020F0502020204030204" pitchFamily="34" charset="0"/>
                <a:cs typeface="Times New Roman" panose="02020603050405020304" pitchFamily="18" charset="0"/>
                <a:hlinkClick r:id="rId6"/>
              </a:rPr>
              <a:t>https://azure.microsoft.com/en-gb/documentation/services/storage/</a:t>
            </a:r>
            <a:r>
              <a:rPr lang="en-US" sz="2800" b="1" dirty="0">
                <a:solidFill>
                  <a:srgbClr val="000000"/>
                </a:solidFill>
                <a:latin typeface="Segoe UI Light"/>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52014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02529" y="2905576"/>
            <a:ext cx="1139952" cy="113995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869" y="975"/>
            <a:ext cx="4302228" cy="685605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4975628" y="-48507051"/>
          <a:ext cx="7215508" cy="56092844"/>
        </p:xfrm>
        <a:graphic>
          <a:graphicData uri="http://schemas.openxmlformats.org/drawingml/2006/table">
            <a:tbl>
              <a:tblPr/>
              <a:tblGrid>
                <a:gridCol w="7215508">
                  <a:extLst>
                    <a:ext uri="{9D8B030D-6E8A-4147-A177-3AD203B41FA5}">
                      <a16:colId xmlns:a16="http://schemas.microsoft.com/office/drawing/2014/main" val="1075190229"/>
                    </a:ext>
                  </a:extLst>
                </a:gridCol>
              </a:tblGrid>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59">
                    <a:lnL>
                      <a:noFill/>
                    </a:lnL>
                    <a:lnR>
                      <a:noFill/>
                    </a:lnR>
                    <a:lnT>
                      <a:noFill/>
                    </a:lnT>
                    <a:lnB>
                      <a:noFill/>
                    </a:lnB>
                  </a:tcPr>
                </a:tc>
                <a:extLst>
                  <a:ext uri="{0D108BD9-81ED-4DB2-BD59-A6C34878D82A}">
                    <a16:rowId xmlns:a16="http://schemas.microsoft.com/office/drawing/2014/main" val="369021685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79259">
                    <a:lnL>
                      <a:noFill/>
                    </a:lnL>
                    <a:lnR>
                      <a:noFill/>
                    </a:lnR>
                    <a:lnT>
                      <a:noFill/>
                    </a:lnT>
                    <a:lnB>
                      <a:noFill/>
                    </a:lnB>
                  </a:tcPr>
                </a:tc>
                <a:extLst>
                  <a:ext uri="{0D108BD9-81ED-4DB2-BD59-A6C34878D82A}">
                    <a16:rowId xmlns:a16="http://schemas.microsoft.com/office/drawing/2014/main" val="207610893"/>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79259">
                    <a:lnL>
                      <a:noFill/>
                    </a:lnL>
                    <a:lnR>
                      <a:noFill/>
                    </a:lnR>
                    <a:lnT>
                      <a:noFill/>
                    </a:lnT>
                    <a:lnB>
                      <a:noFill/>
                    </a:lnB>
                  </a:tcPr>
                </a:tc>
                <a:extLst>
                  <a:ext uri="{0D108BD9-81ED-4DB2-BD59-A6C34878D82A}">
                    <a16:rowId xmlns:a16="http://schemas.microsoft.com/office/drawing/2014/main" val="225434435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79259">
                    <a:lnL>
                      <a:noFill/>
                    </a:lnL>
                    <a:lnR>
                      <a:noFill/>
                    </a:lnR>
                    <a:lnT>
                      <a:noFill/>
                    </a:lnT>
                    <a:lnB>
                      <a:noFill/>
                    </a:lnB>
                  </a:tcPr>
                </a:tc>
                <a:extLst>
                  <a:ext uri="{0D108BD9-81ED-4DB2-BD59-A6C34878D82A}">
                    <a16:rowId xmlns:a16="http://schemas.microsoft.com/office/drawing/2014/main" val="260792523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79259">
                    <a:lnL>
                      <a:noFill/>
                    </a:lnL>
                    <a:lnR>
                      <a:noFill/>
                    </a:lnR>
                    <a:lnT>
                      <a:noFill/>
                    </a:lnT>
                    <a:lnB>
                      <a:noFill/>
                    </a:lnB>
                  </a:tcPr>
                </a:tc>
                <a:extLst>
                  <a:ext uri="{0D108BD9-81ED-4DB2-BD59-A6C34878D82A}">
                    <a16:rowId xmlns:a16="http://schemas.microsoft.com/office/drawing/2014/main" val="306710287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79259">
                    <a:lnL>
                      <a:noFill/>
                    </a:lnL>
                    <a:lnR>
                      <a:noFill/>
                    </a:lnR>
                    <a:lnT>
                      <a:noFill/>
                    </a:lnT>
                    <a:lnB>
                      <a:noFill/>
                    </a:lnB>
                  </a:tcPr>
                </a:tc>
                <a:extLst>
                  <a:ext uri="{0D108BD9-81ED-4DB2-BD59-A6C34878D82A}">
                    <a16:rowId xmlns:a16="http://schemas.microsoft.com/office/drawing/2014/main" val="156887356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79259">
                    <a:lnL>
                      <a:noFill/>
                    </a:lnL>
                    <a:lnR>
                      <a:noFill/>
                    </a:lnR>
                    <a:lnT>
                      <a:noFill/>
                    </a:lnT>
                    <a:lnB>
                      <a:noFill/>
                    </a:lnB>
                  </a:tcPr>
                </a:tc>
                <a:extLst>
                  <a:ext uri="{0D108BD9-81ED-4DB2-BD59-A6C34878D82A}">
                    <a16:rowId xmlns:a16="http://schemas.microsoft.com/office/drawing/2014/main" val="309320623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79259">
                    <a:lnL>
                      <a:noFill/>
                    </a:lnL>
                    <a:lnR>
                      <a:noFill/>
                    </a:lnR>
                    <a:lnT>
                      <a:noFill/>
                    </a:lnT>
                    <a:lnB>
                      <a:noFill/>
                    </a:lnB>
                  </a:tcPr>
                </a:tc>
                <a:extLst>
                  <a:ext uri="{0D108BD9-81ED-4DB2-BD59-A6C34878D82A}">
                    <a16:rowId xmlns:a16="http://schemas.microsoft.com/office/drawing/2014/main" val="74575224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79259">
                    <a:lnL>
                      <a:noFill/>
                    </a:lnL>
                    <a:lnR>
                      <a:noFill/>
                    </a:lnR>
                    <a:lnT>
                      <a:noFill/>
                    </a:lnT>
                    <a:lnB>
                      <a:noFill/>
                    </a:lnB>
                  </a:tcPr>
                </a:tc>
                <a:extLst>
                  <a:ext uri="{0D108BD9-81ED-4DB2-BD59-A6C34878D82A}">
                    <a16:rowId xmlns:a16="http://schemas.microsoft.com/office/drawing/2014/main" val="236137786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79259">
                    <a:lnL>
                      <a:noFill/>
                    </a:lnL>
                    <a:lnR>
                      <a:noFill/>
                    </a:lnR>
                    <a:lnT>
                      <a:noFill/>
                    </a:lnT>
                    <a:lnB>
                      <a:noFill/>
                    </a:lnB>
                  </a:tcPr>
                </a:tc>
                <a:extLst>
                  <a:ext uri="{0D108BD9-81ED-4DB2-BD59-A6C34878D82A}">
                    <a16:rowId xmlns:a16="http://schemas.microsoft.com/office/drawing/2014/main" val="6046463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79259">
                    <a:lnL>
                      <a:noFill/>
                    </a:lnL>
                    <a:lnR>
                      <a:noFill/>
                    </a:lnR>
                    <a:lnT>
                      <a:noFill/>
                    </a:lnT>
                    <a:lnB>
                      <a:noFill/>
                    </a:lnB>
                  </a:tcPr>
                </a:tc>
                <a:extLst>
                  <a:ext uri="{0D108BD9-81ED-4DB2-BD59-A6C34878D82A}">
                    <a16:rowId xmlns:a16="http://schemas.microsoft.com/office/drawing/2014/main" val="285574281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79259">
                    <a:lnL>
                      <a:noFill/>
                    </a:lnL>
                    <a:lnR>
                      <a:noFill/>
                    </a:lnR>
                    <a:lnT>
                      <a:noFill/>
                    </a:lnT>
                    <a:lnB>
                      <a:noFill/>
                    </a:lnB>
                  </a:tcPr>
                </a:tc>
                <a:extLst>
                  <a:ext uri="{0D108BD9-81ED-4DB2-BD59-A6C34878D82A}">
                    <a16:rowId xmlns:a16="http://schemas.microsoft.com/office/drawing/2014/main" val="118008672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79259">
                    <a:lnL>
                      <a:noFill/>
                    </a:lnL>
                    <a:lnR>
                      <a:noFill/>
                    </a:lnR>
                    <a:lnT>
                      <a:noFill/>
                    </a:lnT>
                    <a:lnB>
                      <a:noFill/>
                    </a:lnB>
                  </a:tcPr>
                </a:tc>
                <a:extLst>
                  <a:ext uri="{0D108BD9-81ED-4DB2-BD59-A6C34878D82A}">
                    <a16:rowId xmlns:a16="http://schemas.microsoft.com/office/drawing/2014/main" val="312588191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79259">
                    <a:lnL>
                      <a:noFill/>
                    </a:lnL>
                    <a:lnR>
                      <a:noFill/>
                    </a:lnR>
                    <a:lnT>
                      <a:noFill/>
                    </a:lnT>
                    <a:lnB>
                      <a:noFill/>
                    </a:lnB>
                  </a:tcPr>
                </a:tc>
                <a:extLst>
                  <a:ext uri="{0D108BD9-81ED-4DB2-BD59-A6C34878D82A}">
                    <a16:rowId xmlns:a16="http://schemas.microsoft.com/office/drawing/2014/main" val="262174363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79259">
                    <a:lnL>
                      <a:noFill/>
                    </a:lnL>
                    <a:lnR>
                      <a:noFill/>
                    </a:lnR>
                    <a:lnT>
                      <a:noFill/>
                    </a:lnT>
                    <a:lnB>
                      <a:noFill/>
                    </a:lnB>
                  </a:tcPr>
                </a:tc>
                <a:extLst>
                  <a:ext uri="{0D108BD9-81ED-4DB2-BD59-A6C34878D82A}">
                    <a16:rowId xmlns:a16="http://schemas.microsoft.com/office/drawing/2014/main" val="52403889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79259">
                    <a:lnL>
                      <a:noFill/>
                    </a:lnL>
                    <a:lnR>
                      <a:noFill/>
                    </a:lnR>
                    <a:lnT>
                      <a:noFill/>
                    </a:lnT>
                    <a:lnB>
                      <a:noFill/>
                    </a:lnB>
                  </a:tcPr>
                </a:tc>
                <a:extLst>
                  <a:ext uri="{0D108BD9-81ED-4DB2-BD59-A6C34878D82A}">
                    <a16:rowId xmlns:a16="http://schemas.microsoft.com/office/drawing/2014/main" val="347061320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79259">
                    <a:lnL>
                      <a:noFill/>
                    </a:lnL>
                    <a:lnR>
                      <a:noFill/>
                    </a:lnR>
                    <a:lnT>
                      <a:noFill/>
                    </a:lnT>
                    <a:lnB>
                      <a:noFill/>
                    </a:lnB>
                  </a:tcPr>
                </a:tc>
                <a:extLst>
                  <a:ext uri="{0D108BD9-81ED-4DB2-BD59-A6C34878D82A}">
                    <a16:rowId xmlns:a16="http://schemas.microsoft.com/office/drawing/2014/main" val="305011708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79259">
                    <a:lnL>
                      <a:noFill/>
                    </a:lnL>
                    <a:lnR>
                      <a:noFill/>
                    </a:lnR>
                    <a:lnT>
                      <a:noFill/>
                    </a:lnT>
                    <a:lnB>
                      <a:noFill/>
                    </a:lnB>
                  </a:tcPr>
                </a:tc>
                <a:extLst>
                  <a:ext uri="{0D108BD9-81ED-4DB2-BD59-A6C34878D82A}">
                    <a16:rowId xmlns:a16="http://schemas.microsoft.com/office/drawing/2014/main" val="188851639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79259">
                    <a:lnL>
                      <a:noFill/>
                    </a:lnL>
                    <a:lnR>
                      <a:noFill/>
                    </a:lnR>
                    <a:lnT>
                      <a:noFill/>
                    </a:lnT>
                    <a:lnB>
                      <a:noFill/>
                    </a:lnB>
                  </a:tcPr>
                </a:tc>
                <a:extLst>
                  <a:ext uri="{0D108BD9-81ED-4DB2-BD59-A6C34878D82A}">
                    <a16:rowId xmlns:a16="http://schemas.microsoft.com/office/drawing/2014/main" val="399913837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79259">
                    <a:lnL>
                      <a:noFill/>
                    </a:lnL>
                    <a:lnR>
                      <a:noFill/>
                    </a:lnR>
                    <a:lnT>
                      <a:noFill/>
                    </a:lnT>
                    <a:lnB>
                      <a:noFill/>
                    </a:lnB>
                  </a:tcPr>
                </a:tc>
                <a:extLst>
                  <a:ext uri="{0D108BD9-81ED-4DB2-BD59-A6C34878D82A}">
                    <a16:rowId xmlns:a16="http://schemas.microsoft.com/office/drawing/2014/main" val="55902130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79259">
                    <a:lnL>
                      <a:noFill/>
                    </a:lnL>
                    <a:lnR>
                      <a:noFill/>
                    </a:lnR>
                    <a:lnT>
                      <a:noFill/>
                    </a:lnT>
                    <a:lnB>
                      <a:noFill/>
                    </a:lnB>
                  </a:tcPr>
                </a:tc>
                <a:extLst>
                  <a:ext uri="{0D108BD9-81ED-4DB2-BD59-A6C34878D82A}">
                    <a16:rowId xmlns:a16="http://schemas.microsoft.com/office/drawing/2014/main" val="77651219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79259">
                    <a:lnL>
                      <a:noFill/>
                    </a:lnL>
                    <a:lnR>
                      <a:noFill/>
                    </a:lnR>
                    <a:lnT>
                      <a:noFill/>
                    </a:lnT>
                    <a:lnB>
                      <a:noFill/>
                    </a:lnB>
                  </a:tcPr>
                </a:tc>
                <a:extLst>
                  <a:ext uri="{0D108BD9-81ED-4DB2-BD59-A6C34878D82A}">
                    <a16:rowId xmlns:a16="http://schemas.microsoft.com/office/drawing/2014/main" val="38804490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79259">
                    <a:lnL>
                      <a:noFill/>
                    </a:lnL>
                    <a:lnR>
                      <a:noFill/>
                    </a:lnR>
                    <a:lnT>
                      <a:noFill/>
                    </a:lnT>
                    <a:lnB>
                      <a:noFill/>
                    </a:lnB>
                  </a:tcPr>
                </a:tc>
                <a:extLst>
                  <a:ext uri="{0D108BD9-81ED-4DB2-BD59-A6C34878D82A}">
                    <a16:rowId xmlns:a16="http://schemas.microsoft.com/office/drawing/2014/main" val="412904395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79259">
                    <a:lnL>
                      <a:noFill/>
                    </a:lnL>
                    <a:lnR>
                      <a:noFill/>
                    </a:lnR>
                    <a:lnT>
                      <a:noFill/>
                    </a:lnT>
                    <a:lnB>
                      <a:noFill/>
                    </a:lnB>
                  </a:tcPr>
                </a:tc>
                <a:extLst>
                  <a:ext uri="{0D108BD9-81ED-4DB2-BD59-A6C34878D82A}">
                    <a16:rowId xmlns:a16="http://schemas.microsoft.com/office/drawing/2014/main" val="179642918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79259">
                    <a:lnL>
                      <a:noFill/>
                    </a:lnL>
                    <a:lnR>
                      <a:noFill/>
                    </a:lnR>
                    <a:lnT>
                      <a:noFill/>
                    </a:lnT>
                    <a:lnB>
                      <a:noFill/>
                    </a:lnB>
                  </a:tcPr>
                </a:tc>
                <a:extLst>
                  <a:ext uri="{0D108BD9-81ED-4DB2-BD59-A6C34878D82A}">
                    <a16:rowId xmlns:a16="http://schemas.microsoft.com/office/drawing/2014/main" val="394230297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79259">
                    <a:lnL>
                      <a:noFill/>
                    </a:lnL>
                    <a:lnR>
                      <a:noFill/>
                    </a:lnR>
                    <a:lnT>
                      <a:noFill/>
                    </a:lnT>
                    <a:lnB>
                      <a:noFill/>
                    </a:lnB>
                  </a:tcPr>
                </a:tc>
                <a:extLst>
                  <a:ext uri="{0D108BD9-81ED-4DB2-BD59-A6C34878D82A}">
                    <a16:rowId xmlns:a16="http://schemas.microsoft.com/office/drawing/2014/main" val="293677287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79259">
                    <a:lnL>
                      <a:noFill/>
                    </a:lnL>
                    <a:lnR>
                      <a:noFill/>
                    </a:lnR>
                    <a:lnT>
                      <a:noFill/>
                    </a:lnT>
                    <a:lnB>
                      <a:noFill/>
                    </a:lnB>
                  </a:tcPr>
                </a:tc>
                <a:extLst>
                  <a:ext uri="{0D108BD9-81ED-4DB2-BD59-A6C34878D82A}">
                    <a16:rowId xmlns:a16="http://schemas.microsoft.com/office/drawing/2014/main" val="50981323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79259">
                    <a:lnL>
                      <a:noFill/>
                    </a:lnL>
                    <a:lnR>
                      <a:noFill/>
                    </a:lnR>
                    <a:lnT>
                      <a:noFill/>
                    </a:lnT>
                    <a:lnB>
                      <a:noFill/>
                    </a:lnB>
                  </a:tcPr>
                </a:tc>
                <a:extLst>
                  <a:ext uri="{0D108BD9-81ED-4DB2-BD59-A6C34878D82A}">
                    <a16:rowId xmlns:a16="http://schemas.microsoft.com/office/drawing/2014/main" val="251041159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79259">
                    <a:lnL>
                      <a:noFill/>
                    </a:lnL>
                    <a:lnR>
                      <a:noFill/>
                    </a:lnR>
                    <a:lnT>
                      <a:noFill/>
                    </a:lnT>
                    <a:lnB>
                      <a:noFill/>
                    </a:lnB>
                  </a:tcPr>
                </a:tc>
                <a:extLst>
                  <a:ext uri="{0D108BD9-81ED-4DB2-BD59-A6C34878D82A}">
                    <a16:rowId xmlns:a16="http://schemas.microsoft.com/office/drawing/2014/main" val="12146514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79259">
                    <a:lnL>
                      <a:noFill/>
                    </a:lnL>
                    <a:lnR>
                      <a:noFill/>
                    </a:lnR>
                    <a:lnT>
                      <a:noFill/>
                    </a:lnT>
                    <a:lnB>
                      <a:noFill/>
                    </a:lnB>
                  </a:tcPr>
                </a:tc>
                <a:extLst>
                  <a:ext uri="{0D108BD9-81ED-4DB2-BD59-A6C34878D82A}">
                    <a16:rowId xmlns:a16="http://schemas.microsoft.com/office/drawing/2014/main" val="218382876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79259">
                    <a:lnL>
                      <a:noFill/>
                    </a:lnL>
                    <a:lnR>
                      <a:noFill/>
                    </a:lnR>
                    <a:lnT>
                      <a:noFill/>
                    </a:lnT>
                    <a:lnB>
                      <a:noFill/>
                    </a:lnB>
                  </a:tcPr>
                </a:tc>
                <a:extLst>
                  <a:ext uri="{0D108BD9-81ED-4DB2-BD59-A6C34878D82A}">
                    <a16:rowId xmlns:a16="http://schemas.microsoft.com/office/drawing/2014/main" val="241181833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79259">
                    <a:lnL>
                      <a:noFill/>
                    </a:lnL>
                    <a:lnR>
                      <a:noFill/>
                    </a:lnR>
                    <a:lnT>
                      <a:noFill/>
                    </a:lnT>
                    <a:lnB>
                      <a:noFill/>
                    </a:lnB>
                  </a:tcPr>
                </a:tc>
                <a:extLst>
                  <a:ext uri="{0D108BD9-81ED-4DB2-BD59-A6C34878D82A}">
                    <a16:rowId xmlns:a16="http://schemas.microsoft.com/office/drawing/2014/main" val="258466476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79259">
                    <a:lnL>
                      <a:noFill/>
                    </a:lnL>
                    <a:lnR>
                      <a:noFill/>
                    </a:lnR>
                    <a:lnT>
                      <a:noFill/>
                    </a:lnT>
                    <a:lnB>
                      <a:noFill/>
                    </a:lnB>
                  </a:tcPr>
                </a:tc>
                <a:extLst>
                  <a:ext uri="{0D108BD9-81ED-4DB2-BD59-A6C34878D82A}">
                    <a16:rowId xmlns:a16="http://schemas.microsoft.com/office/drawing/2014/main" val="70778567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79259">
                    <a:lnL>
                      <a:noFill/>
                    </a:lnL>
                    <a:lnR>
                      <a:noFill/>
                    </a:lnR>
                    <a:lnT>
                      <a:noFill/>
                    </a:lnT>
                    <a:lnB>
                      <a:noFill/>
                    </a:lnB>
                  </a:tcPr>
                </a:tc>
                <a:extLst>
                  <a:ext uri="{0D108BD9-81ED-4DB2-BD59-A6C34878D82A}">
                    <a16:rowId xmlns:a16="http://schemas.microsoft.com/office/drawing/2014/main" val="323753880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79259">
                    <a:lnL>
                      <a:noFill/>
                    </a:lnL>
                    <a:lnR>
                      <a:noFill/>
                    </a:lnR>
                    <a:lnT>
                      <a:noFill/>
                    </a:lnT>
                    <a:lnB>
                      <a:noFill/>
                    </a:lnB>
                  </a:tcPr>
                </a:tc>
                <a:extLst>
                  <a:ext uri="{0D108BD9-81ED-4DB2-BD59-A6C34878D82A}">
                    <a16:rowId xmlns:a16="http://schemas.microsoft.com/office/drawing/2014/main" val="100551809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79259">
                    <a:lnL>
                      <a:noFill/>
                    </a:lnL>
                    <a:lnR>
                      <a:noFill/>
                    </a:lnR>
                    <a:lnT>
                      <a:noFill/>
                    </a:lnT>
                    <a:lnB>
                      <a:noFill/>
                    </a:lnB>
                  </a:tcPr>
                </a:tc>
                <a:extLst>
                  <a:ext uri="{0D108BD9-81ED-4DB2-BD59-A6C34878D82A}">
                    <a16:rowId xmlns:a16="http://schemas.microsoft.com/office/drawing/2014/main" val="357035653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79259">
                    <a:lnL>
                      <a:noFill/>
                    </a:lnL>
                    <a:lnR>
                      <a:noFill/>
                    </a:lnR>
                    <a:lnT>
                      <a:noFill/>
                    </a:lnT>
                    <a:lnB>
                      <a:noFill/>
                    </a:lnB>
                  </a:tcPr>
                </a:tc>
                <a:extLst>
                  <a:ext uri="{0D108BD9-81ED-4DB2-BD59-A6C34878D82A}">
                    <a16:rowId xmlns:a16="http://schemas.microsoft.com/office/drawing/2014/main" val="2616175444"/>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79259">
                    <a:lnL>
                      <a:noFill/>
                    </a:lnL>
                    <a:lnR>
                      <a:noFill/>
                    </a:lnR>
                    <a:lnT>
                      <a:noFill/>
                    </a:lnT>
                    <a:lnB>
                      <a:noFill/>
                    </a:lnB>
                  </a:tcPr>
                </a:tc>
                <a:extLst>
                  <a:ext uri="{0D108BD9-81ED-4DB2-BD59-A6C34878D82A}">
                    <a16:rowId xmlns:a16="http://schemas.microsoft.com/office/drawing/2014/main" val="35266305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79259">
                    <a:lnL>
                      <a:noFill/>
                    </a:lnL>
                    <a:lnR>
                      <a:noFill/>
                    </a:lnR>
                    <a:lnT>
                      <a:noFill/>
                    </a:lnT>
                    <a:lnB>
                      <a:noFill/>
                    </a:lnB>
                  </a:tcPr>
                </a:tc>
                <a:extLst>
                  <a:ext uri="{0D108BD9-81ED-4DB2-BD59-A6C34878D82A}">
                    <a16:rowId xmlns:a16="http://schemas.microsoft.com/office/drawing/2014/main" val="201956781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79259">
                    <a:lnL>
                      <a:noFill/>
                    </a:lnL>
                    <a:lnR>
                      <a:noFill/>
                    </a:lnR>
                    <a:lnT>
                      <a:noFill/>
                    </a:lnT>
                    <a:lnB>
                      <a:noFill/>
                    </a:lnB>
                  </a:tcPr>
                </a:tc>
                <a:extLst>
                  <a:ext uri="{0D108BD9-81ED-4DB2-BD59-A6C34878D82A}">
                    <a16:rowId xmlns:a16="http://schemas.microsoft.com/office/drawing/2014/main" val="19492337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79259">
                    <a:lnL>
                      <a:noFill/>
                    </a:lnL>
                    <a:lnR>
                      <a:noFill/>
                    </a:lnR>
                    <a:lnT>
                      <a:noFill/>
                    </a:lnT>
                    <a:lnB>
                      <a:noFill/>
                    </a:lnB>
                  </a:tcPr>
                </a:tc>
                <a:extLst>
                  <a:ext uri="{0D108BD9-81ED-4DB2-BD59-A6C34878D82A}">
                    <a16:rowId xmlns:a16="http://schemas.microsoft.com/office/drawing/2014/main" val="140324891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79259">
                    <a:lnL>
                      <a:noFill/>
                    </a:lnL>
                    <a:lnR>
                      <a:noFill/>
                    </a:lnR>
                    <a:lnT>
                      <a:noFill/>
                    </a:lnT>
                    <a:lnB>
                      <a:noFill/>
                    </a:lnB>
                  </a:tcPr>
                </a:tc>
                <a:extLst>
                  <a:ext uri="{0D108BD9-81ED-4DB2-BD59-A6C34878D82A}">
                    <a16:rowId xmlns:a16="http://schemas.microsoft.com/office/drawing/2014/main" val="766608160"/>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79259">
                    <a:lnL>
                      <a:noFill/>
                    </a:lnL>
                    <a:lnR>
                      <a:noFill/>
                    </a:lnR>
                    <a:lnT>
                      <a:noFill/>
                    </a:lnT>
                    <a:lnB>
                      <a:noFill/>
                    </a:lnB>
                  </a:tcPr>
                </a:tc>
                <a:extLst>
                  <a:ext uri="{0D108BD9-81ED-4DB2-BD59-A6C34878D82A}">
                    <a16:rowId xmlns:a16="http://schemas.microsoft.com/office/drawing/2014/main" val="154787292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79259">
                    <a:lnL>
                      <a:noFill/>
                    </a:lnL>
                    <a:lnR>
                      <a:noFill/>
                    </a:lnR>
                    <a:lnT>
                      <a:noFill/>
                    </a:lnT>
                    <a:lnB>
                      <a:noFill/>
                    </a:lnB>
                  </a:tcPr>
                </a:tc>
                <a:extLst>
                  <a:ext uri="{0D108BD9-81ED-4DB2-BD59-A6C34878D82A}">
                    <a16:rowId xmlns:a16="http://schemas.microsoft.com/office/drawing/2014/main" val="219421554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79259">
                    <a:lnL>
                      <a:noFill/>
                    </a:lnL>
                    <a:lnR>
                      <a:noFill/>
                    </a:lnR>
                    <a:lnT>
                      <a:noFill/>
                    </a:lnT>
                    <a:lnB>
                      <a:noFill/>
                    </a:lnB>
                  </a:tcPr>
                </a:tc>
                <a:extLst>
                  <a:ext uri="{0D108BD9-81ED-4DB2-BD59-A6C34878D82A}">
                    <a16:rowId xmlns:a16="http://schemas.microsoft.com/office/drawing/2014/main" val="109982369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79259">
                    <a:lnL>
                      <a:noFill/>
                    </a:lnL>
                    <a:lnR>
                      <a:noFill/>
                    </a:lnR>
                    <a:lnT>
                      <a:noFill/>
                    </a:lnT>
                    <a:lnB>
                      <a:noFill/>
                    </a:lnB>
                  </a:tcPr>
                </a:tc>
                <a:extLst>
                  <a:ext uri="{0D108BD9-81ED-4DB2-BD59-A6C34878D82A}">
                    <a16:rowId xmlns:a16="http://schemas.microsoft.com/office/drawing/2014/main" val="57832444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79259">
                    <a:lnL>
                      <a:noFill/>
                    </a:lnL>
                    <a:lnR>
                      <a:noFill/>
                    </a:lnR>
                    <a:lnT>
                      <a:noFill/>
                    </a:lnT>
                    <a:lnB>
                      <a:noFill/>
                    </a:lnB>
                  </a:tcPr>
                </a:tc>
                <a:extLst>
                  <a:ext uri="{0D108BD9-81ED-4DB2-BD59-A6C34878D82A}">
                    <a16:rowId xmlns:a16="http://schemas.microsoft.com/office/drawing/2014/main" val="1303947148"/>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79259">
                    <a:lnL>
                      <a:noFill/>
                    </a:lnL>
                    <a:lnR>
                      <a:noFill/>
                    </a:lnR>
                    <a:lnT>
                      <a:noFill/>
                    </a:lnT>
                    <a:lnB>
                      <a:noFill/>
                    </a:lnB>
                  </a:tcPr>
                </a:tc>
                <a:extLst>
                  <a:ext uri="{0D108BD9-81ED-4DB2-BD59-A6C34878D82A}">
                    <a16:rowId xmlns:a16="http://schemas.microsoft.com/office/drawing/2014/main" val="77978728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79259">
                    <a:lnL>
                      <a:noFill/>
                    </a:lnL>
                    <a:lnR>
                      <a:noFill/>
                    </a:lnR>
                    <a:lnT>
                      <a:noFill/>
                    </a:lnT>
                    <a:lnB>
                      <a:noFill/>
                    </a:lnB>
                  </a:tcPr>
                </a:tc>
                <a:extLst>
                  <a:ext uri="{0D108BD9-81ED-4DB2-BD59-A6C34878D82A}">
                    <a16:rowId xmlns:a16="http://schemas.microsoft.com/office/drawing/2014/main" val="38650842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79259">
                    <a:lnL>
                      <a:noFill/>
                    </a:lnL>
                    <a:lnR>
                      <a:noFill/>
                    </a:lnR>
                    <a:lnT>
                      <a:noFill/>
                    </a:lnT>
                    <a:lnB>
                      <a:noFill/>
                    </a:lnB>
                  </a:tcPr>
                </a:tc>
                <a:extLst>
                  <a:ext uri="{0D108BD9-81ED-4DB2-BD59-A6C34878D82A}">
                    <a16:rowId xmlns:a16="http://schemas.microsoft.com/office/drawing/2014/main" val="227115162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79259">
                    <a:lnL>
                      <a:noFill/>
                    </a:lnL>
                    <a:lnR>
                      <a:noFill/>
                    </a:lnR>
                    <a:lnT>
                      <a:noFill/>
                    </a:lnT>
                    <a:lnB>
                      <a:noFill/>
                    </a:lnB>
                  </a:tcPr>
                </a:tc>
                <a:extLst>
                  <a:ext uri="{0D108BD9-81ED-4DB2-BD59-A6C34878D82A}">
                    <a16:rowId xmlns:a16="http://schemas.microsoft.com/office/drawing/2014/main" val="257447707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79259">
                    <a:lnL>
                      <a:noFill/>
                    </a:lnL>
                    <a:lnR>
                      <a:noFill/>
                    </a:lnR>
                    <a:lnT>
                      <a:noFill/>
                    </a:lnT>
                    <a:lnB>
                      <a:noFill/>
                    </a:lnB>
                  </a:tcPr>
                </a:tc>
                <a:extLst>
                  <a:ext uri="{0D108BD9-81ED-4DB2-BD59-A6C34878D82A}">
                    <a16:rowId xmlns:a16="http://schemas.microsoft.com/office/drawing/2014/main" val="190733246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79259">
                    <a:lnL>
                      <a:noFill/>
                    </a:lnL>
                    <a:lnR>
                      <a:noFill/>
                    </a:lnR>
                    <a:lnT>
                      <a:noFill/>
                    </a:lnT>
                    <a:lnB>
                      <a:noFill/>
                    </a:lnB>
                  </a:tcPr>
                </a:tc>
                <a:extLst>
                  <a:ext uri="{0D108BD9-81ED-4DB2-BD59-A6C34878D82A}">
                    <a16:rowId xmlns:a16="http://schemas.microsoft.com/office/drawing/2014/main" val="103058457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79259">
                    <a:lnL>
                      <a:noFill/>
                    </a:lnL>
                    <a:lnR>
                      <a:noFill/>
                    </a:lnR>
                    <a:lnT>
                      <a:noFill/>
                    </a:lnT>
                    <a:lnB>
                      <a:noFill/>
                    </a:lnB>
                  </a:tcPr>
                </a:tc>
                <a:extLst>
                  <a:ext uri="{0D108BD9-81ED-4DB2-BD59-A6C34878D82A}">
                    <a16:rowId xmlns:a16="http://schemas.microsoft.com/office/drawing/2014/main" val="372630879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79259">
                    <a:lnL>
                      <a:noFill/>
                    </a:lnL>
                    <a:lnR>
                      <a:noFill/>
                    </a:lnR>
                    <a:lnT>
                      <a:noFill/>
                    </a:lnT>
                    <a:lnB>
                      <a:noFill/>
                    </a:lnB>
                  </a:tcPr>
                </a:tc>
                <a:extLst>
                  <a:ext uri="{0D108BD9-81ED-4DB2-BD59-A6C34878D82A}">
                    <a16:rowId xmlns:a16="http://schemas.microsoft.com/office/drawing/2014/main" val="318783375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79259">
                    <a:lnL>
                      <a:noFill/>
                    </a:lnL>
                    <a:lnR>
                      <a:noFill/>
                    </a:lnR>
                    <a:lnT>
                      <a:noFill/>
                    </a:lnT>
                    <a:lnB>
                      <a:noFill/>
                    </a:lnB>
                  </a:tcPr>
                </a:tc>
                <a:extLst>
                  <a:ext uri="{0D108BD9-81ED-4DB2-BD59-A6C34878D82A}">
                    <a16:rowId xmlns:a16="http://schemas.microsoft.com/office/drawing/2014/main" val="282110557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79259">
                    <a:lnL>
                      <a:noFill/>
                    </a:lnL>
                    <a:lnR>
                      <a:noFill/>
                    </a:lnR>
                    <a:lnT>
                      <a:noFill/>
                    </a:lnT>
                    <a:lnB>
                      <a:noFill/>
                    </a:lnB>
                  </a:tcPr>
                </a:tc>
                <a:extLst>
                  <a:ext uri="{0D108BD9-81ED-4DB2-BD59-A6C34878D82A}">
                    <a16:rowId xmlns:a16="http://schemas.microsoft.com/office/drawing/2014/main" val="118500922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79259">
                    <a:lnL>
                      <a:noFill/>
                    </a:lnL>
                    <a:lnR>
                      <a:noFill/>
                    </a:lnR>
                    <a:lnT>
                      <a:noFill/>
                    </a:lnT>
                    <a:lnB>
                      <a:noFill/>
                    </a:lnB>
                  </a:tcPr>
                </a:tc>
                <a:extLst>
                  <a:ext uri="{0D108BD9-81ED-4DB2-BD59-A6C34878D82A}">
                    <a16:rowId xmlns:a16="http://schemas.microsoft.com/office/drawing/2014/main" val="3284757338"/>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79259">
                    <a:lnL>
                      <a:noFill/>
                    </a:lnL>
                    <a:lnR>
                      <a:noFill/>
                    </a:lnR>
                    <a:lnT>
                      <a:noFill/>
                    </a:lnT>
                    <a:lnB>
                      <a:noFill/>
                    </a:lnB>
                  </a:tcPr>
                </a:tc>
                <a:extLst>
                  <a:ext uri="{0D108BD9-81ED-4DB2-BD59-A6C34878D82A}">
                    <a16:rowId xmlns:a16="http://schemas.microsoft.com/office/drawing/2014/main" val="150772316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79259">
                    <a:lnL>
                      <a:noFill/>
                    </a:lnL>
                    <a:lnR>
                      <a:noFill/>
                    </a:lnR>
                    <a:lnT>
                      <a:noFill/>
                    </a:lnT>
                    <a:lnB>
                      <a:noFill/>
                    </a:lnB>
                  </a:tcPr>
                </a:tc>
                <a:extLst>
                  <a:ext uri="{0D108BD9-81ED-4DB2-BD59-A6C34878D82A}">
                    <a16:rowId xmlns:a16="http://schemas.microsoft.com/office/drawing/2014/main" val="59328964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79259">
                    <a:lnL>
                      <a:noFill/>
                    </a:lnL>
                    <a:lnR>
                      <a:noFill/>
                    </a:lnR>
                    <a:lnT>
                      <a:noFill/>
                    </a:lnT>
                    <a:lnB>
                      <a:noFill/>
                    </a:lnB>
                  </a:tcPr>
                </a:tc>
                <a:extLst>
                  <a:ext uri="{0D108BD9-81ED-4DB2-BD59-A6C34878D82A}">
                    <a16:rowId xmlns:a16="http://schemas.microsoft.com/office/drawing/2014/main" val="387449310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79259">
                    <a:lnL>
                      <a:noFill/>
                    </a:lnL>
                    <a:lnR>
                      <a:noFill/>
                    </a:lnR>
                    <a:lnT>
                      <a:noFill/>
                    </a:lnT>
                    <a:lnB>
                      <a:noFill/>
                    </a:lnB>
                  </a:tcPr>
                </a:tc>
                <a:extLst>
                  <a:ext uri="{0D108BD9-81ED-4DB2-BD59-A6C34878D82A}">
                    <a16:rowId xmlns:a16="http://schemas.microsoft.com/office/drawing/2014/main" val="244217063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79259">
                    <a:lnL>
                      <a:noFill/>
                    </a:lnL>
                    <a:lnR>
                      <a:noFill/>
                    </a:lnR>
                    <a:lnT>
                      <a:noFill/>
                    </a:lnT>
                    <a:lnB>
                      <a:noFill/>
                    </a:lnB>
                  </a:tcPr>
                </a:tc>
                <a:extLst>
                  <a:ext uri="{0D108BD9-81ED-4DB2-BD59-A6C34878D82A}">
                    <a16:rowId xmlns:a16="http://schemas.microsoft.com/office/drawing/2014/main" val="2470675249"/>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79259">
                    <a:lnL>
                      <a:noFill/>
                    </a:lnL>
                    <a:lnR>
                      <a:noFill/>
                    </a:lnR>
                    <a:lnT>
                      <a:noFill/>
                    </a:lnT>
                    <a:lnB>
                      <a:noFill/>
                    </a:lnB>
                  </a:tcPr>
                </a:tc>
                <a:extLst>
                  <a:ext uri="{0D108BD9-81ED-4DB2-BD59-A6C34878D82A}">
                    <a16:rowId xmlns:a16="http://schemas.microsoft.com/office/drawing/2014/main" val="1910180780"/>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79259">
                    <a:lnL>
                      <a:noFill/>
                    </a:lnL>
                    <a:lnR>
                      <a:noFill/>
                    </a:lnR>
                    <a:lnT>
                      <a:noFill/>
                    </a:lnT>
                    <a:lnB>
                      <a:noFill/>
                    </a:lnB>
                  </a:tcPr>
                </a:tc>
                <a:extLst>
                  <a:ext uri="{0D108BD9-81ED-4DB2-BD59-A6C34878D82A}">
                    <a16:rowId xmlns:a16="http://schemas.microsoft.com/office/drawing/2014/main" val="4272584413"/>
                  </a:ext>
                </a:extLst>
              </a:tr>
              <a:tr h="484059">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79259">
                    <a:lnL>
                      <a:noFill/>
                    </a:lnL>
                    <a:lnR>
                      <a:noFill/>
                    </a:lnR>
                    <a:lnT>
                      <a:noFill/>
                    </a:lnT>
                    <a:lnB>
                      <a:noFill/>
                    </a:lnB>
                  </a:tcPr>
                </a:tc>
                <a:extLst>
                  <a:ext uri="{0D108BD9-81ED-4DB2-BD59-A6C34878D82A}">
                    <a16:rowId xmlns:a16="http://schemas.microsoft.com/office/drawing/2014/main" val="50926787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79259">
                    <a:lnL>
                      <a:noFill/>
                    </a:lnL>
                    <a:lnR>
                      <a:noFill/>
                    </a:lnR>
                    <a:lnT>
                      <a:noFill/>
                    </a:lnT>
                    <a:lnB>
                      <a:noFill/>
                    </a:lnB>
                  </a:tcPr>
                </a:tc>
                <a:extLst>
                  <a:ext uri="{0D108BD9-81ED-4DB2-BD59-A6C34878D82A}">
                    <a16:rowId xmlns:a16="http://schemas.microsoft.com/office/drawing/2014/main" val="27111377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79259">
                    <a:lnL>
                      <a:noFill/>
                    </a:lnL>
                    <a:lnR>
                      <a:noFill/>
                    </a:lnR>
                    <a:lnT>
                      <a:noFill/>
                    </a:lnT>
                    <a:lnB>
                      <a:noFill/>
                    </a:lnB>
                  </a:tcPr>
                </a:tc>
                <a:extLst>
                  <a:ext uri="{0D108BD9-81ED-4DB2-BD59-A6C34878D82A}">
                    <a16:rowId xmlns:a16="http://schemas.microsoft.com/office/drawing/2014/main" val="393775443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79259">
                    <a:lnL>
                      <a:noFill/>
                    </a:lnL>
                    <a:lnR>
                      <a:noFill/>
                    </a:lnR>
                    <a:lnT>
                      <a:noFill/>
                    </a:lnT>
                    <a:lnB>
                      <a:noFill/>
                    </a:lnB>
                  </a:tcPr>
                </a:tc>
                <a:extLst>
                  <a:ext uri="{0D108BD9-81ED-4DB2-BD59-A6C34878D82A}">
                    <a16:rowId xmlns:a16="http://schemas.microsoft.com/office/drawing/2014/main" val="24176658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79259">
                    <a:lnL>
                      <a:noFill/>
                    </a:lnL>
                    <a:lnR>
                      <a:noFill/>
                    </a:lnR>
                    <a:lnT>
                      <a:noFill/>
                    </a:lnT>
                    <a:lnB>
                      <a:noFill/>
                    </a:lnB>
                  </a:tcPr>
                </a:tc>
                <a:extLst>
                  <a:ext uri="{0D108BD9-81ED-4DB2-BD59-A6C34878D82A}">
                    <a16:rowId xmlns:a16="http://schemas.microsoft.com/office/drawing/2014/main" val="23083609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79259">
                    <a:lnL>
                      <a:noFill/>
                    </a:lnL>
                    <a:lnR>
                      <a:noFill/>
                    </a:lnR>
                    <a:lnT>
                      <a:noFill/>
                    </a:lnT>
                    <a:lnB>
                      <a:noFill/>
                    </a:lnB>
                  </a:tcPr>
                </a:tc>
                <a:extLst>
                  <a:ext uri="{0D108BD9-81ED-4DB2-BD59-A6C34878D82A}">
                    <a16:rowId xmlns:a16="http://schemas.microsoft.com/office/drawing/2014/main" val="302979554"/>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79259">
                    <a:lnL>
                      <a:noFill/>
                    </a:lnL>
                    <a:lnR>
                      <a:noFill/>
                    </a:lnR>
                    <a:lnT>
                      <a:noFill/>
                    </a:lnT>
                    <a:lnB>
                      <a:noFill/>
                    </a:lnB>
                  </a:tcPr>
                </a:tc>
                <a:extLst>
                  <a:ext uri="{0D108BD9-81ED-4DB2-BD59-A6C34878D82A}">
                    <a16:rowId xmlns:a16="http://schemas.microsoft.com/office/drawing/2014/main" val="2228604224"/>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79259">
                    <a:lnL>
                      <a:noFill/>
                    </a:lnL>
                    <a:lnR>
                      <a:noFill/>
                    </a:lnR>
                    <a:lnT>
                      <a:noFill/>
                    </a:lnT>
                    <a:lnB>
                      <a:noFill/>
                    </a:lnB>
                  </a:tcPr>
                </a:tc>
                <a:extLst>
                  <a:ext uri="{0D108BD9-81ED-4DB2-BD59-A6C34878D82A}">
                    <a16:rowId xmlns:a16="http://schemas.microsoft.com/office/drawing/2014/main" val="1181534194"/>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MFA Per App / Conditional access pub preview</a:t>
                      </a:r>
                    </a:p>
                  </a:txBody>
                  <a:tcPr marL="0" marR="0" marT="0" marB="179259">
                    <a:lnL>
                      <a:noFill/>
                    </a:lnL>
                    <a:lnR>
                      <a:noFill/>
                    </a:lnR>
                    <a:lnT>
                      <a:noFill/>
                    </a:lnT>
                    <a:lnB>
                      <a:noFill/>
                    </a:lnB>
                  </a:tcPr>
                </a:tc>
                <a:extLst>
                  <a:ext uri="{0D108BD9-81ED-4DB2-BD59-A6C34878D82A}">
                    <a16:rowId xmlns:a16="http://schemas.microsoft.com/office/drawing/2014/main" val="205994442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79259">
                    <a:lnL>
                      <a:noFill/>
                    </a:lnL>
                    <a:lnR>
                      <a:noFill/>
                    </a:lnR>
                    <a:lnT>
                      <a:noFill/>
                    </a:lnT>
                    <a:lnB>
                      <a:noFill/>
                    </a:lnB>
                  </a:tcPr>
                </a:tc>
                <a:extLst>
                  <a:ext uri="{0D108BD9-81ED-4DB2-BD59-A6C34878D82A}">
                    <a16:rowId xmlns:a16="http://schemas.microsoft.com/office/drawing/2014/main" val="410513663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79259">
                    <a:lnL>
                      <a:noFill/>
                    </a:lnL>
                    <a:lnR>
                      <a:noFill/>
                    </a:lnR>
                    <a:lnT>
                      <a:noFill/>
                    </a:lnT>
                    <a:lnB>
                      <a:noFill/>
                    </a:lnB>
                  </a:tcPr>
                </a:tc>
                <a:extLst>
                  <a:ext uri="{0D108BD9-81ED-4DB2-BD59-A6C34878D82A}">
                    <a16:rowId xmlns:a16="http://schemas.microsoft.com/office/drawing/2014/main" val="319528391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79259">
                    <a:lnL>
                      <a:noFill/>
                    </a:lnL>
                    <a:lnR>
                      <a:noFill/>
                    </a:lnR>
                    <a:lnT>
                      <a:noFill/>
                    </a:lnT>
                    <a:lnB>
                      <a:noFill/>
                    </a:lnB>
                  </a:tcPr>
                </a:tc>
                <a:extLst>
                  <a:ext uri="{0D108BD9-81ED-4DB2-BD59-A6C34878D82A}">
                    <a16:rowId xmlns:a16="http://schemas.microsoft.com/office/drawing/2014/main" val="3542346788"/>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79259">
                    <a:lnL>
                      <a:noFill/>
                    </a:lnL>
                    <a:lnR>
                      <a:noFill/>
                    </a:lnR>
                    <a:lnT>
                      <a:noFill/>
                    </a:lnT>
                    <a:lnB>
                      <a:noFill/>
                    </a:lnB>
                  </a:tcPr>
                </a:tc>
                <a:extLst>
                  <a:ext uri="{0D108BD9-81ED-4DB2-BD59-A6C34878D82A}">
                    <a16:rowId xmlns:a16="http://schemas.microsoft.com/office/drawing/2014/main" val="122967885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79259">
                    <a:lnL>
                      <a:noFill/>
                    </a:lnL>
                    <a:lnR>
                      <a:noFill/>
                    </a:lnR>
                    <a:lnT>
                      <a:noFill/>
                    </a:lnT>
                    <a:lnB>
                      <a:noFill/>
                    </a:lnB>
                  </a:tcPr>
                </a:tc>
                <a:extLst>
                  <a:ext uri="{0D108BD9-81ED-4DB2-BD59-A6C34878D82A}">
                    <a16:rowId xmlns:a16="http://schemas.microsoft.com/office/drawing/2014/main" val="282177608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79259">
                    <a:lnL>
                      <a:noFill/>
                    </a:lnL>
                    <a:lnR>
                      <a:noFill/>
                    </a:lnR>
                    <a:lnT>
                      <a:noFill/>
                    </a:lnT>
                    <a:lnB>
                      <a:noFill/>
                    </a:lnB>
                  </a:tcPr>
                </a:tc>
                <a:extLst>
                  <a:ext uri="{0D108BD9-81ED-4DB2-BD59-A6C34878D82A}">
                    <a16:rowId xmlns:a16="http://schemas.microsoft.com/office/drawing/2014/main" val="117092781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79259">
                    <a:lnL>
                      <a:noFill/>
                    </a:lnL>
                    <a:lnR>
                      <a:noFill/>
                    </a:lnR>
                    <a:lnT>
                      <a:noFill/>
                    </a:lnT>
                    <a:lnB>
                      <a:noFill/>
                    </a:lnB>
                  </a:tcPr>
                </a:tc>
                <a:extLst>
                  <a:ext uri="{0D108BD9-81ED-4DB2-BD59-A6C34878D82A}">
                    <a16:rowId xmlns:a16="http://schemas.microsoft.com/office/drawing/2014/main" val="289655011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79259">
                    <a:lnL>
                      <a:noFill/>
                    </a:lnL>
                    <a:lnR>
                      <a:noFill/>
                    </a:lnR>
                    <a:lnT>
                      <a:noFill/>
                    </a:lnT>
                    <a:lnB>
                      <a:noFill/>
                    </a:lnB>
                  </a:tcPr>
                </a:tc>
                <a:extLst>
                  <a:ext uri="{0D108BD9-81ED-4DB2-BD59-A6C34878D82A}">
                    <a16:rowId xmlns:a16="http://schemas.microsoft.com/office/drawing/2014/main" val="3093615594"/>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79259">
                    <a:lnL>
                      <a:noFill/>
                    </a:lnL>
                    <a:lnR>
                      <a:noFill/>
                    </a:lnR>
                    <a:lnT>
                      <a:noFill/>
                    </a:lnT>
                    <a:lnB>
                      <a:noFill/>
                    </a:lnB>
                  </a:tcPr>
                </a:tc>
                <a:extLst>
                  <a:ext uri="{0D108BD9-81ED-4DB2-BD59-A6C34878D82A}">
                    <a16:rowId xmlns:a16="http://schemas.microsoft.com/office/drawing/2014/main" val="3847685404"/>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79259">
                    <a:lnL>
                      <a:noFill/>
                    </a:lnL>
                    <a:lnR>
                      <a:noFill/>
                    </a:lnR>
                    <a:lnT>
                      <a:noFill/>
                    </a:lnT>
                    <a:lnB>
                      <a:noFill/>
                    </a:lnB>
                  </a:tcPr>
                </a:tc>
                <a:extLst>
                  <a:ext uri="{0D108BD9-81ED-4DB2-BD59-A6C34878D82A}">
                    <a16:rowId xmlns:a16="http://schemas.microsoft.com/office/drawing/2014/main" val="3575823102"/>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Encryption</a:t>
                      </a:r>
                    </a:p>
                  </a:txBody>
                  <a:tcPr marL="0" marR="0" marT="0" marB="179259">
                    <a:lnL>
                      <a:noFill/>
                    </a:lnL>
                    <a:lnR>
                      <a:noFill/>
                    </a:lnR>
                    <a:lnT>
                      <a:noFill/>
                    </a:lnT>
                    <a:lnB>
                      <a:noFill/>
                    </a:lnB>
                  </a:tcPr>
                </a:tc>
                <a:extLst>
                  <a:ext uri="{0D108BD9-81ED-4DB2-BD59-A6C34878D82A}">
                    <a16:rowId xmlns:a16="http://schemas.microsoft.com/office/drawing/2014/main" val="2349930998"/>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79259">
                    <a:lnL>
                      <a:noFill/>
                    </a:lnL>
                    <a:lnR>
                      <a:noFill/>
                    </a:lnR>
                    <a:lnT>
                      <a:noFill/>
                    </a:lnT>
                    <a:lnB>
                      <a:noFill/>
                    </a:lnB>
                  </a:tcPr>
                </a:tc>
                <a:extLst>
                  <a:ext uri="{0D108BD9-81ED-4DB2-BD59-A6C34878D82A}">
                    <a16:rowId xmlns:a16="http://schemas.microsoft.com/office/drawing/2014/main" val="45793672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79259">
                    <a:lnL>
                      <a:noFill/>
                    </a:lnL>
                    <a:lnR>
                      <a:noFill/>
                    </a:lnR>
                    <a:lnT>
                      <a:noFill/>
                    </a:lnT>
                    <a:lnB>
                      <a:noFill/>
                    </a:lnB>
                  </a:tcPr>
                </a:tc>
                <a:extLst>
                  <a:ext uri="{0D108BD9-81ED-4DB2-BD59-A6C34878D82A}">
                    <a16:rowId xmlns:a16="http://schemas.microsoft.com/office/drawing/2014/main" val="286881192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79259">
                    <a:lnL>
                      <a:noFill/>
                    </a:lnL>
                    <a:lnR>
                      <a:noFill/>
                    </a:lnR>
                    <a:lnT>
                      <a:noFill/>
                    </a:lnT>
                    <a:lnB>
                      <a:noFill/>
                    </a:lnB>
                  </a:tcPr>
                </a:tc>
                <a:extLst>
                  <a:ext uri="{0D108BD9-81ED-4DB2-BD59-A6C34878D82A}">
                    <a16:rowId xmlns:a16="http://schemas.microsoft.com/office/drawing/2014/main" val="410373499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79259">
                    <a:lnL>
                      <a:noFill/>
                    </a:lnL>
                    <a:lnR>
                      <a:noFill/>
                    </a:lnR>
                    <a:lnT>
                      <a:noFill/>
                    </a:lnT>
                    <a:lnB>
                      <a:noFill/>
                    </a:lnB>
                  </a:tcPr>
                </a:tc>
                <a:extLst>
                  <a:ext uri="{0D108BD9-81ED-4DB2-BD59-A6C34878D82A}">
                    <a16:rowId xmlns:a16="http://schemas.microsoft.com/office/drawing/2014/main" val="2643017134"/>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79259">
                    <a:lnL>
                      <a:noFill/>
                    </a:lnL>
                    <a:lnR>
                      <a:noFill/>
                    </a:lnR>
                    <a:lnT>
                      <a:noFill/>
                    </a:lnT>
                    <a:lnB>
                      <a:noFill/>
                    </a:lnB>
                  </a:tcPr>
                </a:tc>
                <a:extLst>
                  <a:ext uri="{0D108BD9-81ED-4DB2-BD59-A6C34878D82A}">
                    <a16:rowId xmlns:a16="http://schemas.microsoft.com/office/drawing/2014/main" val="165694706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79259">
                    <a:lnL>
                      <a:noFill/>
                    </a:lnL>
                    <a:lnR>
                      <a:noFill/>
                    </a:lnR>
                    <a:lnT>
                      <a:noFill/>
                    </a:lnT>
                    <a:lnB>
                      <a:noFill/>
                    </a:lnB>
                  </a:tcPr>
                </a:tc>
                <a:extLst>
                  <a:ext uri="{0D108BD9-81ED-4DB2-BD59-A6C34878D82A}">
                    <a16:rowId xmlns:a16="http://schemas.microsoft.com/office/drawing/2014/main" val="333031851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79259">
                    <a:lnL>
                      <a:noFill/>
                    </a:lnL>
                    <a:lnR>
                      <a:noFill/>
                    </a:lnR>
                    <a:lnT>
                      <a:noFill/>
                    </a:lnT>
                    <a:lnB>
                      <a:noFill/>
                    </a:lnB>
                  </a:tcPr>
                </a:tc>
                <a:extLst>
                  <a:ext uri="{0D108BD9-81ED-4DB2-BD59-A6C34878D82A}">
                    <a16:rowId xmlns:a16="http://schemas.microsoft.com/office/drawing/2014/main" val="407700051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79259">
                    <a:lnL>
                      <a:noFill/>
                    </a:lnL>
                    <a:lnR>
                      <a:noFill/>
                    </a:lnR>
                    <a:lnT>
                      <a:noFill/>
                    </a:lnT>
                    <a:lnB>
                      <a:noFill/>
                    </a:lnB>
                  </a:tcPr>
                </a:tc>
                <a:extLst>
                  <a:ext uri="{0D108BD9-81ED-4DB2-BD59-A6C34878D82A}">
                    <a16:rowId xmlns:a16="http://schemas.microsoft.com/office/drawing/2014/main" val="219227356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79259">
                    <a:lnL>
                      <a:noFill/>
                    </a:lnL>
                    <a:lnR>
                      <a:noFill/>
                    </a:lnR>
                    <a:lnT>
                      <a:noFill/>
                    </a:lnT>
                    <a:lnB>
                      <a:noFill/>
                    </a:lnB>
                  </a:tcPr>
                </a:tc>
                <a:extLst>
                  <a:ext uri="{0D108BD9-81ED-4DB2-BD59-A6C34878D82A}">
                    <a16:rowId xmlns:a16="http://schemas.microsoft.com/office/drawing/2014/main" val="338743237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79259">
                    <a:lnL>
                      <a:noFill/>
                    </a:lnL>
                    <a:lnR>
                      <a:noFill/>
                    </a:lnR>
                    <a:lnT>
                      <a:noFill/>
                    </a:lnT>
                    <a:lnB>
                      <a:noFill/>
                    </a:lnB>
                  </a:tcPr>
                </a:tc>
                <a:extLst>
                  <a:ext uri="{0D108BD9-81ED-4DB2-BD59-A6C34878D82A}">
                    <a16:rowId xmlns:a16="http://schemas.microsoft.com/office/drawing/2014/main" val="428386418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79259">
                    <a:lnL>
                      <a:noFill/>
                    </a:lnL>
                    <a:lnR>
                      <a:noFill/>
                    </a:lnR>
                    <a:lnT>
                      <a:noFill/>
                    </a:lnT>
                    <a:lnB>
                      <a:noFill/>
                    </a:lnB>
                  </a:tcPr>
                </a:tc>
                <a:extLst>
                  <a:ext uri="{0D108BD9-81ED-4DB2-BD59-A6C34878D82A}">
                    <a16:rowId xmlns:a16="http://schemas.microsoft.com/office/drawing/2014/main" val="360149481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79259">
                    <a:lnL>
                      <a:noFill/>
                    </a:lnL>
                    <a:lnR>
                      <a:noFill/>
                    </a:lnR>
                    <a:lnT>
                      <a:noFill/>
                    </a:lnT>
                    <a:lnB>
                      <a:noFill/>
                    </a:lnB>
                  </a:tcPr>
                </a:tc>
                <a:extLst>
                  <a:ext uri="{0D108BD9-81ED-4DB2-BD59-A6C34878D82A}">
                    <a16:rowId xmlns:a16="http://schemas.microsoft.com/office/drawing/2014/main" val="4240528429"/>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79259">
                    <a:lnL>
                      <a:noFill/>
                    </a:lnL>
                    <a:lnR>
                      <a:noFill/>
                    </a:lnR>
                    <a:lnT>
                      <a:noFill/>
                    </a:lnT>
                    <a:lnB>
                      <a:noFill/>
                    </a:lnB>
                  </a:tcPr>
                </a:tc>
                <a:extLst>
                  <a:ext uri="{0D108BD9-81ED-4DB2-BD59-A6C34878D82A}">
                    <a16:rowId xmlns:a16="http://schemas.microsoft.com/office/drawing/2014/main" val="376967056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79259">
                    <a:lnL>
                      <a:noFill/>
                    </a:lnL>
                    <a:lnR>
                      <a:noFill/>
                    </a:lnR>
                    <a:lnT>
                      <a:noFill/>
                    </a:lnT>
                    <a:lnB>
                      <a:noFill/>
                    </a:lnB>
                  </a:tcPr>
                </a:tc>
                <a:extLst>
                  <a:ext uri="{0D108BD9-81ED-4DB2-BD59-A6C34878D82A}">
                    <a16:rowId xmlns:a16="http://schemas.microsoft.com/office/drawing/2014/main" val="3327252242"/>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79259">
                    <a:lnL>
                      <a:noFill/>
                    </a:lnL>
                    <a:lnR>
                      <a:noFill/>
                    </a:lnR>
                    <a:lnT>
                      <a:noFill/>
                    </a:lnT>
                    <a:lnB>
                      <a:noFill/>
                    </a:lnB>
                  </a:tcPr>
                </a:tc>
                <a:extLst>
                  <a:ext uri="{0D108BD9-81ED-4DB2-BD59-A6C34878D82A}">
                    <a16:rowId xmlns:a16="http://schemas.microsoft.com/office/drawing/2014/main" val="2898087214"/>
                  </a:ext>
                </a:extLst>
              </a:tr>
              <a:tr h="7888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br>
                        <a:rPr lang="en-US" sz="2000" b="0" i="0" u="none" strike="noStrike" dirty="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in Public Preview</a:t>
                      </a:r>
                    </a:p>
                  </a:txBody>
                  <a:tcPr marL="0" marR="0" marT="0" marB="179259">
                    <a:lnL>
                      <a:noFill/>
                    </a:lnL>
                    <a:lnR>
                      <a:noFill/>
                    </a:lnR>
                    <a:lnT>
                      <a:noFill/>
                    </a:lnT>
                    <a:lnB>
                      <a:noFill/>
                    </a:lnB>
                  </a:tcPr>
                </a:tc>
                <a:extLst>
                  <a:ext uri="{0D108BD9-81ED-4DB2-BD59-A6C34878D82A}">
                    <a16:rowId xmlns:a16="http://schemas.microsoft.com/office/drawing/2014/main" val="186997105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79259">
                    <a:lnL>
                      <a:noFill/>
                    </a:lnL>
                    <a:lnR>
                      <a:noFill/>
                    </a:lnR>
                    <a:lnT>
                      <a:noFill/>
                    </a:lnT>
                    <a:lnB>
                      <a:noFill/>
                    </a:lnB>
                  </a:tcPr>
                </a:tc>
                <a:extLst>
                  <a:ext uri="{0D108BD9-81ED-4DB2-BD59-A6C34878D82A}">
                    <a16:rowId xmlns:a16="http://schemas.microsoft.com/office/drawing/2014/main" val="2932680333"/>
                  </a:ext>
                </a:extLst>
              </a:tr>
              <a:tr h="7888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79259">
                    <a:lnL>
                      <a:noFill/>
                    </a:lnL>
                    <a:lnR>
                      <a:noFill/>
                    </a:lnR>
                    <a:lnT>
                      <a:noFill/>
                    </a:lnT>
                    <a:lnB>
                      <a:noFill/>
                    </a:lnB>
                  </a:tcPr>
                </a:tc>
                <a:extLst>
                  <a:ext uri="{0D108BD9-81ED-4DB2-BD59-A6C34878D82A}">
                    <a16:rowId xmlns:a16="http://schemas.microsoft.com/office/drawing/2014/main" val="49569833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79259">
                    <a:lnL>
                      <a:noFill/>
                    </a:lnL>
                    <a:lnR>
                      <a:noFill/>
                    </a:lnR>
                    <a:lnT>
                      <a:noFill/>
                    </a:lnT>
                    <a:lnB>
                      <a:noFill/>
                    </a:lnB>
                  </a:tcPr>
                </a:tc>
                <a:extLst>
                  <a:ext uri="{0D108BD9-81ED-4DB2-BD59-A6C34878D82A}">
                    <a16:rowId xmlns:a16="http://schemas.microsoft.com/office/drawing/2014/main" val="55436561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79259">
                    <a:lnL>
                      <a:noFill/>
                    </a:lnL>
                    <a:lnR>
                      <a:noFill/>
                    </a:lnR>
                    <a:lnT>
                      <a:noFill/>
                    </a:lnT>
                    <a:lnB>
                      <a:noFill/>
                    </a:lnB>
                  </a:tcPr>
                </a:tc>
                <a:extLst>
                  <a:ext uri="{0D108BD9-81ED-4DB2-BD59-A6C34878D82A}">
                    <a16:rowId xmlns:a16="http://schemas.microsoft.com/office/drawing/2014/main" val="11612026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79259">
                    <a:lnL>
                      <a:noFill/>
                    </a:lnL>
                    <a:lnR>
                      <a:noFill/>
                    </a:lnR>
                    <a:lnT>
                      <a:noFill/>
                    </a:lnT>
                    <a:lnB>
                      <a:noFill/>
                    </a:lnB>
                  </a:tcPr>
                </a:tc>
                <a:extLst>
                  <a:ext uri="{0D108BD9-81ED-4DB2-BD59-A6C34878D82A}">
                    <a16:rowId xmlns:a16="http://schemas.microsoft.com/office/drawing/2014/main" val="158170420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79259">
                    <a:lnL>
                      <a:noFill/>
                    </a:lnL>
                    <a:lnR>
                      <a:noFill/>
                    </a:lnR>
                    <a:lnT>
                      <a:noFill/>
                    </a:lnT>
                    <a:lnB>
                      <a:noFill/>
                    </a:lnB>
                  </a:tcPr>
                </a:tc>
                <a:extLst>
                  <a:ext uri="{0D108BD9-81ED-4DB2-BD59-A6C34878D82A}">
                    <a16:rowId xmlns:a16="http://schemas.microsoft.com/office/drawing/2014/main" val="1301369183"/>
                  </a:ext>
                </a:extLst>
              </a:tr>
              <a:tr h="7888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br>
                        <a:rPr lang="en-US" sz="2000" b="0" i="0" u="none" strike="noStrike" dirty="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and Remote Resources</a:t>
                      </a:r>
                    </a:p>
                  </a:txBody>
                  <a:tcPr marL="0" marR="0" marT="0" marB="179259">
                    <a:lnL>
                      <a:noFill/>
                    </a:lnL>
                    <a:lnR>
                      <a:noFill/>
                    </a:lnR>
                    <a:lnT>
                      <a:noFill/>
                    </a:lnT>
                    <a:lnB>
                      <a:noFill/>
                    </a:lnB>
                  </a:tcPr>
                </a:tc>
                <a:extLst>
                  <a:ext uri="{0D108BD9-81ED-4DB2-BD59-A6C34878D82A}">
                    <a16:rowId xmlns:a16="http://schemas.microsoft.com/office/drawing/2014/main" val="1709837304"/>
                  </a:ext>
                </a:extLst>
              </a:tr>
              <a:tr h="7888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79259">
                    <a:lnL>
                      <a:noFill/>
                    </a:lnL>
                    <a:lnR>
                      <a:noFill/>
                    </a:lnR>
                    <a:lnT>
                      <a:noFill/>
                    </a:lnT>
                    <a:lnB>
                      <a:noFill/>
                    </a:lnB>
                  </a:tcPr>
                </a:tc>
                <a:extLst>
                  <a:ext uri="{0D108BD9-81ED-4DB2-BD59-A6C34878D82A}">
                    <a16:rowId xmlns:a16="http://schemas.microsoft.com/office/drawing/2014/main" val="17922410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79259">
                    <a:lnL>
                      <a:noFill/>
                    </a:lnL>
                    <a:lnR>
                      <a:noFill/>
                    </a:lnR>
                    <a:lnT>
                      <a:noFill/>
                    </a:lnT>
                    <a:lnB>
                      <a:noFill/>
                    </a:lnB>
                  </a:tcPr>
                </a:tc>
                <a:extLst>
                  <a:ext uri="{0D108BD9-81ED-4DB2-BD59-A6C34878D82A}">
                    <a16:rowId xmlns:a16="http://schemas.microsoft.com/office/drawing/2014/main" val="144955989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79259">
                    <a:lnL>
                      <a:noFill/>
                    </a:lnL>
                    <a:lnR>
                      <a:noFill/>
                    </a:lnR>
                    <a:lnT>
                      <a:noFill/>
                    </a:lnT>
                    <a:lnB>
                      <a:noFill/>
                    </a:lnB>
                  </a:tcPr>
                </a:tc>
                <a:extLst>
                  <a:ext uri="{0D108BD9-81ED-4DB2-BD59-A6C34878D82A}">
                    <a16:rowId xmlns:a16="http://schemas.microsoft.com/office/drawing/2014/main" val="2013597603"/>
                  </a:ext>
                </a:extLst>
              </a:tr>
              <a:tr h="1143095">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59">
                    <a:lnL>
                      <a:noFill/>
                    </a:lnL>
                    <a:lnR>
                      <a:noFill/>
                    </a:lnR>
                    <a:lnT>
                      <a:noFill/>
                    </a:lnT>
                    <a:lnB>
                      <a:noFill/>
                    </a:lnB>
                  </a:tcPr>
                </a:tc>
                <a:extLst>
                  <a:ext uri="{0D108BD9-81ED-4DB2-BD59-A6C34878D82A}">
                    <a16:rowId xmlns:a16="http://schemas.microsoft.com/office/drawing/2014/main" val="1566536340"/>
                  </a:ext>
                </a:extLst>
              </a:tr>
            </a:tbl>
          </a:graphicData>
        </a:graphic>
      </p:graphicFrame>
      <p:grpSp>
        <p:nvGrpSpPr>
          <p:cNvPr id="8" name="Group 7"/>
          <p:cNvGrpSpPr/>
          <p:nvPr/>
        </p:nvGrpSpPr>
        <p:grpSpPr>
          <a:xfrm>
            <a:off x="-565611" y="2081849"/>
            <a:ext cx="5501313" cy="3609344"/>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3407" tIns="89631" rIns="143407" bIns="8963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19" rtl="0" eaLnBrk="1" fontAlgn="auto" latinLnBrk="0" hangingPunct="1">
                <a:lnSpc>
                  <a:spcPct val="90000"/>
                </a:lnSpc>
                <a:spcBef>
                  <a:spcPct val="0"/>
                </a:spcBef>
                <a:spcAft>
                  <a:spcPts val="0"/>
                </a:spcAft>
                <a:buClrTx/>
                <a:buSzTx/>
                <a:buFontTx/>
                <a:buNone/>
                <a:tabLst/>
                <a:defRPr/>
              </a:pPr>
              <a:r>
                <a:rPr kumimoji="0" lang="en-US" sz="13525" b="0" i="0" u="none" strike="noStrike" kern="1200" cap="none" spc="-295" normalizeH="0" baseline="0" noProof="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500+</a:t>
              </a:r>
            </a:p>
          </p:txBody>
        </p:sp>
        <p:sp>
          <p:nvSpPr>
            <p:cNvPr id="10" name="Title 1"/>
            <p:cNvSpPr txBox="1">
              <a:spLocks/>
            </p:cNvSpPr>
            <p:nvPr/>
          </p:nvSpPr>
          <p:spPr>
            <a:xfrm>
              <a:off x="152506" y="4346984"/>
              <a:ext cx="5612422" cy="1600200"/>
            </a:xfrm>
            <a:prstGeom prst="rect">
              <a:avLst/>
            </a:prstGeom>
          </p:spPr>
          <p:txBody>
            <a:bodyPr vert="horz" wrap="square" lIns="143407" tIns="89631" rIns="143407" bIns="8963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19"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New releases in</a:t>
              </a:r>
            </a:p>
            <a:p>
              <a:pPr marL="0" marR="0" lvl="0" indent="0" algn="ctr" defTabSz="932719"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the last 12 months</a:t>
              </a:r>
            </a:p>
          </p:txBody>
        </p:sp>
      </p:grpSp>
      <p:cxnSp>
        <p:nvCxnSpPr>
          <p:cNvPr id="13" name="Straight Connector 12"/>
          <p:cNvCxnSpPr/>
          <p:nvPr/>
        </p:nvCxnSpPr>
        <p:spPr>
          <a:xfrm>
            <a:off x="867" y="3989775"/>
            <a:ext cx="1219027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3665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par>
                                <p:cTn id="34" presetID="16" presetClass="entr" presetSubtype="37" fill="hold" nodeType="withEffect">
                                  <p:stCondLst>
                                    <p:cond delay="1325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91673" y="0"/>
            <a:ext cx="10122795" cy="6858000"/>
          </a:xfrm>
          <a:prstGeom prst="rect">
            <a:avLst/>
          </a:prstGeom>
        </p:spPr>
      </p:pic>
    </p:spTree>
    <p:extLst>
      <p:ext uri="{BB962C8B-B14F-4D97-AF65-F5344CB8AC3E}">
        <p14:creationId xmlns:p14="http://schemas.microsoft.com/office/powerpoint/2010/main" val="29132496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Services</a:t>
            </a:r>
          </a:p>
        </p:txBody>
      </p:sp>
      <p:sp>
        <p:nvSpPr>
          <p:cNvPr id="7" name="Rectangle 6"/>
          <p:cNvSpPr/>
          <p:nvPr/>
        </p:nvSpPr>
        <p:spPr bwMode="auto">
          <a:xfrm>
            <a:off x="2699994"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Files</a:t>
            </a:r>
          </a:p>
          <a:p>
            <a:pPr defTabSz="839886"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Fully Managed File Shares in the Cloud</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72801"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Disks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72801" y="5638840"/>
            <a:ext cx="11594661" cy="92764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algn="ctr" defTabSz="839979" fontAlgn="base">
              <a:spcBef>
                <a:spcPct val="0"/>
              </a:spcBef>
              <a:spcAft>
                <a:spcPct val="0"/>
              </a:spcAft>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39979" fontAlgn="base">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Durability, Encryption at Rest, Strongly Consistent Replication, Fault Tolerance, Auto Load-Balancing</a:t>
            </a:r>
          </a:p>
        </p:txBody>
      </p:sp>
      <p:grpSp>
        <p:nvGrpSpPr>
          <p:cNvPr id="11" name="Group 10"/>
          <p:cNvGrpSpPr/>
          <p:nvPr/>
        </p:nvGrpSpPr>
        <p:grpSpPr>
          <a:xfrm>
            <a:off x="145985" y="1187938"/>
            <a:ext cx="5392810" cy="1367069"/>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r>
                <a:rPr lang="en-US" sz="2745" b="1" kern="0" spc="-29"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27408" tIns="143407" rIns="179259" bIns="143407" rtlCol="0">
                <a:spAutoFit/>
              </a:bodyPr>
              <a:lstStyle/>
              <a:p>
                <a:pPr algn="ct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Virtual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sp>
            <p:nvSpPr>
              <p:cNvPr id="50" name="TextBox 49"/>
              <p:cNvSpPr txBox="1"/>
              <p:nvPr/>
            </p:nvSpPr>
            <p:spPr>
              <a:xfrm>
                <a:off x="7270490" y="5266271"/>
                <a:ext cx="1718120"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endParaRPr lang="en-US" sz="2353" kern="0" dirty="0">
                  <a:ln w="3175">
                    <a:noFill/>
                  </a:ln>
                  <a:gradFill>
                    <a:gsLst>
                      <a:gs pos="83772">
                        <a:srgbClr val="505050"/>
                      </a:gs>
                      <a:gs pos="42857">
                        <a:srgbClr val="505050"/>
                      </a:gs>
                    </a:gsLst>
                    <a:lin ang="5400000" scaled="0"/>
                  </a:gradFill>
                  <a:latin typeface="Segoe UI"/>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02718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Objects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Highly scalable, REST based cloud object store</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Block Blobs: Sequential file I/O</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Cool Tier Available</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Page Blobs: Random-write pattern data</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Append Blobs</a:t>
            </a:r>
          </a:p>
        </p:txBody>
      </p:sp>
      <p:sp>
        <p:nvSpPr>
          <p:cNvPr id="61" name="Rectangle 60"/>
          <p:cNvSpPr/>
          <p:nvPr/>
        </p:nvSpPr>
        <p:spPr bwMode="auto">
          <a:xfrm>
            <a:off x="968157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solidFill>
                  <a:srgbClr val="FFFFFF"/>
                </a:solidFill>
                <a:latin typeface="Segoe UI"/>
                <a:ea typeface="Segoe UI" pitchFamily="34" charset="0"/>
                <a:cs typeface="Segoe UI" pitchFamily="34" charset="0"/>
              </a:rPr>
              <a:t>Queues</a:t>
            </a:r>
          </a:p>
          <a:p>
            <a:pPr defTabSz="839979" fontAlgn="base">
              <a:spcBef>
                <a:spcPct val="0"/>
              </a:spcBef>
              <a:spcAft>
                <a:spcPct val="0"/>
              </a:spcAft>
            </a:pPr>
            <a:r>
              <a:rPr lang="en-US" sz="1568" dirty="0">
                <a:solidFill>
                  <a:srgbClr val="FFFFFF"/>
                </a:solidFill>
                <a:latin typeface="Segoe UI"/>
                <a:ea typeface="Segoe UI" pitchFamily="34" charset="0"/>
                <a:cs typeface="Segoe UI" pitchFamily="34" charset="0"/>
              </a:rPr>
              <a:t>Reliable queues at scale for cloud services</a:t>
            </a:r>
          </a:p>
          <a:p>
            <a:pPr defTabSz="839979" fontAlgn="base">
              <a:spcBef>
                <a:spcPct val="0"/>
              </a:spcBef>
              <a:spcAft>
                <a:spcPct val="0"/>
              </a:spcAft>
            </a:pPr>
            <a:endParaRPr lang="en-US" sz="1568" dirty="0">
              <a:solidFill>
                <a:srgbClr val="FFFFFF"/>
              </a:soli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Decouple and scale components</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354382"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Tables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Massive auto-scaling NoSQL store</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Dynamic scaling based on load</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Scale to PBs of table data </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Fast key/value lookups</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5032252" y="1190542"/>
            <a:ext cx="7789446" cy="1273564"/>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r>
                <a:rPr lang="en-US" sz="2745" b="1" kern="0" spc="-29"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Existing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45" tIns="43923" rIns="87845" bIns="43923" numCol="1" anchor="t" anchorCtr="0" compatLnSpc="1">
                <a:prstTxWarp prst="textNoShape">
                  <a:avLst/>
                </a:prstTxWarp>
              </a:bodyPr>
              <a:lstStyle/>
              <a:p>
                <a:pPr defTabSz="914225"/>
                <a:endParaRPr lang="en-US" sz="1728" kern="0" dirty="0">
                  <a:gradFill>
                    <a:gsLst>
                      <a:gs pos="83772">
                        <a:srgbClr val="505050"/>
                      </a:gs>
                      <a:gs pos="42857">
                        <a:srgbClr val="505050"/>
                      </a:gs>
                    </a:gsLst>
                    <a:lin ang="5400000" scaled="0"/>
                  </a:gradFill>
                  <a:latin typeface="Segoe UI"/>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grpSp>
          <p:sp>
            <p:nvSpPr>
              <p:cNvPr id="69" name="TextBox 68"/>
              <p:cNvSpPr txBox="1"/>
              <p:nvPr/>
            </p:nvSpPr>
            <p:spPr>
              <a:xfrm>
                <a:off x="2187551" y="503608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Web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Serverless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defTabSz="914225"/>
                <a:endParaRPr lang="en-US" sz="1728" kern="0" dirty="0">
                  <a:gradFill>
                    <a:gsLst>
                      <a:gs pos="83772">
                        <a:srgbClr val="505050"/>
                      </a:gs>
                      <a:gs pos="42857">
                        <a:srgbClr val="505050"/>
                      </a:gs>
                    </a:gsLst>
                    <a:lin ang="5400000" scaled="0"/>
                  </a:gradFill>
                  <a:latin typeface="Segoe UI"/>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sp>
            <p:nvSpPr>
              <p:cNvPr id="80" name="TextBox 79"/>
              <p:cNvSpPr txBox="1"/>
              <p:nvPr/>
            </p:nvSpPr>
            <p:spPr>
              <a:xfrm>
                <a:off x="3790297" y="5095254"/>
                <a:ext cx="2719933"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369397324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Durability</a:t>
            </a:r>
          </a:p>
        </p:txBody>
      </p:sp>
      <p:sp>
        <p:nvSpPr>
          <p:cNvPr id="157" name="Text Placeholder 156"/>
          <p:cNvSpPr>
            <a:spLocks noGrp="1"/>
          </p:cNvSpPr>
          <p:nvPr>
            <p:ph type="body" sz="quarter" idx="10"/>
          </p:nvPr>
        </p:nvSpPr>
        <p:spPr>
          <a:xfrm>
            <a:off x="269239" y="5849207"/>
            <a:ext cx="11653523" cy="941386"/>
          </a:xfrm>
        </p:spPr>
        <p:txBody>
          <a:bodyPr/>
          <a:lstStyle/>
          <a:p>
            <a:r>
              <a:rPr lang="en-US" sz="2745" dirty="0"/>
              <a:t>Strong consistency, checksums/CRC and background scrubbing to preserve data integrity</a:t>
            </a:r>
          </a:p>
        </p:txBody>
      </p:sp>
      <p:sp>
        <p:nvSpPr>
          <p:cNvPr id="10" name="Rectangle 9"/>
          <p:cNvSpPr/>
          <p:nvPr/>
        </p:nvSpPr>
        <p:spPr bwMode="auto">
          <a:xfrm>
            <a:off x="267681" y="3279596"/>
            <a:ext cx="3854627" cy="25026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14102" fontAlgn="base">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LRS</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a:p>
            <a:pPr defTabSz="914102" fontAlgn="base">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3 replicas, 1 region</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Protect against disk, node, rack failures</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Write is ack’d when all replicas are committed</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Superior to dual-parity RAID</a:t>
            </a:r>
          </a:p>
          <a:p>
            <a:pPr defTabSz="914102"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8068515" y="3279596"/>
            <a:ext cx="3854627" cy="250262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14102" fontAlgn="base">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RA-GRS</a:t>
            </a:r>
          </a:p>
          <a:p>
            <a:pP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a typeface="Segoe UI" pitchFamily="34" charset="0"/>
              <a:cs typeface="Segoe UI" pitchFamily="34" charset="0"/>
            </a:endParaRP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GRS + Read access to secondary</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Separate secondary endpoint</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RPO delay to secondary can be queried</a:t>
            </a:r>
          </a:p>
          <a:p>
            <a:pPr defTabSz="914102" fontAlgn="base">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p:cNvSpPr/>
          <p:nvPr/>
        </p:nvSpPr>
        <p:spPr bwMode="auto">
          <a:xfrm>
            <a:off x="4168097" y="3279596"/>
            <a:ext cx="3854627" cy="250262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14367"/>
            <a:r>
              <a:rPr lang="en-US" sz="1961" dirty="0">
                <a:solidFill>
                  <a:srgbClr val="FFFFFF"/>
                </a:solidFill>
                <a:latin typeface="Segoe UI"/>
              </a:rPr>
              <a:t>GRS</a:t>
            </a:r>
          </a:p>
          <a:p>
            <a:pPr defTabSz="914367"/>
            <a:endParaRPr lang="en-US" sz="1765" dirty="0">
              <a:solidFill>
                <a:srgbClr val="FFFFFF"/>
              </a:solidFill>
              <a:latin typeface="Segoe UI"/>
            </a:endParaRPr>
          </a:p>
          <a:p>
            <a:pPr marL="280121" indent="-280121" defTabSz="914367">
              <a:buFont typeface="Arial" panose="020B0604020202020204" pitchFamily="34" charset="0"/>
              <a:buChar char="•"/>
            </a:pPr>
            <a:r>
              <a:rPr lang="en-US" sz="1765" dirty="0">
                <a:solidFill>
                  <a:srgbClr val="FFFFFF"/>
                </a:solidFill>
                <a:latin typeface="Segoe UI"/>
              </a:rPr>
              <a:t>6 replicas, 2 regions (3/region)</a:t>
            </a:r>
          </a:p>
          <a:p>
            <a:pPr marL="280121" indent="-280121" defTabSz="914367">
              <a:buFont typeface="Arial" panose="020B0604020202020204" pitchFamily="34" charset="0"/>
              <a:buChar char="•"/>
            </a:pPr>
            <a:r>
              <a:rPr lang="en-US" sz="1765" dirty="0">
                <a:solidFill>
                  <a:srgbClr val="FFFFFF"/>
                </a:solidFill>
                <a:latin typeface="Segoe UI"/>
              </a:rPr>
              <a:t>Protects against major regional disasters</a:t>
            </a:r>
          </a:p>
          <a:p>
            <a:pPr marL="280121" indent="-280121" defTabSz="914367">
              <a:buFont typeface="Arial" panose="020B0604020202020204" pitchFamily="34" charset="0"/>
              <a:buChar char="•"/>
            </a:pPr>
            <a:r>
              <a:rPr lang="en-US" sz="1765" dirty="0">
                <a:solidFill>
                  <a:srgbClr val="FFFFFF"/>
                </a:solidFill>
                <a:latin typeface="Segoe UI"/>
              </a:rPr>
              <a:t>Asynchronous to secondary</a:t>
            </a:r>
          </a:p>
          <a:p>
            <a:pPr marL="280121" indent="-280121" defTabSz="914367">
              <a:buFont typeface="Arial" panose="020B0604020202020204" pitchFamily="34" charset="0"/>
              <a:buChar char="•"/>
            </a:pPr>
            <a:endParaRPr lang="en-US" sz="1765" dirty="0">
              <a:solidFill>
                <a:srgbClr val="FFFFFF"/>
              </a:solidFill>
              <a:latin typeface="Segoe UI"/>
            </a:endParaRPr>
          </a:p>
          <a:p>
            <a:pPr defTabSz="914367">
              <a:lnSpc>
                <a:spcPct val="90000"/>
              </a:lnSpc>
              <a:spcAft>
                <a:spcPts val="588"/>
              </a:spcAft>
            </a:pPr>
            <a:endParaRPr lang="en-US" sz="1765" dirty="0">
              <a:solidFill>
                <a:srgbClr val="FFFFFF"/>
              </a:solidFill>
              <a:latin typeface="Segoe UI"/>
            </a:endParaRPr>
          </a:p>
          <a:p>
            <a:pPr defTabSz="914367">
              <a:lnSpc>
                <a:spcPct val="90000"/>
              </a:lnSpc>
              <a:spcAft>
                <a:spcPts val="588"/>
              </a:spcAft>
            </a:pPr>
            <a:endParaRPr lang="en-US" sz="1765" dirty="0">
              <a:solidFill>
                <a:srgbClr val="FFFFFF"/>
              </a:solidFill>
              <a:latin typeface="Segoe UI"/>
            </a:endParaRPr>
          </a:p>
        </p:txBody>
      </p:sp>
      <p:grpSp>
        <p:nvGrpSpPr>
          <p:cNvPr id="8" name="Group 7"/>
          <p:cNvGrpSpPr/>
          <p:nvPr/>
        </p:nvGrpSpPr>
        <p:grpSpPr>
          <a:xfrm>
            <a:off x="1672080" y="1337343"/>
            <a:ext cx="1045829" cy="1649360"/>
            <a:chOff x="1705608" y="1363662"/>
            <a:chExt cx="1066800" cy="1682433"/>
          </a:xfrm>
        </p:grpSpPr>
        <p:sp>
          <p:nvSpPr>
            <p:cNvPr id="4" name="Rectangle 3"/>
            <p:cNvSpPr>
              <a:spLocks noChangeAspect="1"/>
            </p:cNvSpPr>
            <p:nvPr/>
          </p:nvSpPr>
          <p:spPr bwMode="auto">
            <a:xfrm>
              <a:off x="1705608"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Group 2"/>
            <p:cNvGrpSpPr>
              <a:grpSpLocks noChangeAspect="1"/>
            </p:cNvGrpSpPr>
            <p:nvPr/>
          </p:nvGrpSpPr>
          <p:grpSpPr>
            <a:xfrm>
              <a:off x="1943153" y="2223140"/>
              <a:ext cx="591710" cy="632450"/>
              <a:chOff x="1646237" y="1797380"/>
              <a:chExt cx="845302" cy="903532"/>
            </a:xfrm>
          </p:grpSpPr>
          <p:sp>
            <p:nvSpPr>
              <p:cNvPr id="11" name="Can 10"/>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7" name="Can 16"/>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8" name="Can 17"/>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6" name="Down Arrow 5"/>
            <p:cNvSpPr/>
            <p:nvPr/>
          </p:nvSpPr>
          <p:spPr bwMode="auto">
            <a:xfrm>
              <a:off x="1862481"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Down Arrow 107"/>
            <p:cNvSpPr/>
            <p:nvPr/>
          </p:nvSpPr>
          <p:spPr bwMode="auto">
            <a:xfrm flipV="1">
              <a:off x="2240832"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 name="Group 4"/>
          <p:cNvGrpSpPr/>
          <p:nvPr/>
        </p:nvGrpSpPr>
        <p:grpSpPr>
          <a:xfrm>
            <a:off x="4455764" y="1337342"/>
            <a:ext cx="3279293" cy="2016956"/>
            <a:chOff x="4545111" y="1363662"/>
            <a:chExt cx="3345050" cy="2057400"/>
          </a:xfrm>
        </p:grpSpPr>
        <p:sp>
          <p:nvSpPr>
            <p:cNvPr id="110" name="Rectangle 109"/>
            <p:cNvSpPr>
              <a:spLocks noChangeAspect="1"/>
            </p:cNvSpPr>
            <p:nvPr/>
          </p:nvSpPr>
          <p:spPr bwMode="auto">
            <a:xfrm>
              <a:off x="4545111"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1" name="Group 110"/>
            <p:cNvGrpSpPr>
              <a:grpSpLocks noChangeAspect="1"/>
            </p:cNvGrpSpPr>
            <p:nvPr/>
          </p:nvGrpSpPr>
          <p:grpSpPr>
            <a:xfrm>
              <a:off x="4782656" y="2223140"/>
              <a:ext cx="591710" cy="632450"/>
              <a:chOff x="1646237" y="1797380"/>
              <a:chExt cx="845302" cy="903532"/>
            </a:xfrm>
          </p:grpSpPr>
          <p:sp>
            <p:nvSpPr>
              <p:cNvPr id="114" name="Can 113"/>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15" name="Can 114"/>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16" name="Can 115"/>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112" name="Down Arrow 111"/>
            <p:cNvSpPr/>
            <p:nvPr/>
          </p:nvSpPr>
          <p:spPr bwMode="auto">
            <a:xfrm>
              <a:off x="4701984"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Down Arrow 112"/>
            <p:cNvSpPr/>
            <p:nvPr/>
          </p:nvSpPr>
          <p:spPr bwMode="auto">
            <a:xfrm flipV="1">
              <a:off x="5080335"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p:cNvSpPr>
              <a:spLocks noChangeAspect="1"/>
            </p:cNvSpPr>
            <p:nvPr/>
          </p:nvSpPr>
          <p:spPr bwMode="auto">
            <a:xfrm>
              <a:off x="6786830" y="2032635"/>
              <a:ext cx="1066800" cy="1013460"/>
            </a:xfrm>
            <a:prstGeom prst="rect">
              <a:avLst/>
            </a:prstGeom>
            <a:solidFill>
              <a:schemeClr val="bg2"/>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9" name="Group 118"/>
            <p:cNvGrpSpPr>
              <a:grpSpLocks noChangeAspect="1"/>
            </p:cNvGrpSpPr>
            <p:nvPr/>
          </p:nvGrpSpPr>
          <p:grpSpPr>
            <a:xfrm>
              <a:off x="7024375" y="2223140"/>
              <a:ext cx="591710" cy="632450"/>
              <a:chOff x="1646237" y="1797380"/>
              <a:chExt cx="845302" cy="903532"/>
            </a:xfrm>
            <a:solidFill>
              <a:schemeClr val="bg1">
                <a:lumMod val="75000"/>
              </a:schemeClr>
            </a:solidFill>
          </p:grpSpPr>
          <p:sp>
            <p:nvSpPr>
              <p:cNvPr id="122" name="Can 121"/>
              <p:cNvSpPr>
                <a:spLocks noChangeAspect="1"/>
              </p:cNvSpPr>
              <p:nvPr/>
            </p:nvSpPr>
            <p:spPr bwMode="auto">
              <a:xfrm>
                <a:off x="1646237" y="17973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23" name="Can 122"/>
              <p:cNvSpPr>
                <a:spLocks noChangeAspect="1"/>
              </p:cNvSpPr>
              <p:nvPr/>
            </p:nvSpPr>
            <p:spPr bwMode="auto">
              <a:xfrm>
                <a:off x="1798637" y="19497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24" name="Can 123"/>
              <p:cNvSpPr>
                <a:spLocks noChangeAspect="1"/>
              </p:cNvSpPr>
              <p:nvPr/>
            </p:nvSpPr>
            <p:spPr bwMode="auto">
              <a:xfrm>
                <a:off x="1951037" y="21021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128" name="Right Arrow 127"/>
            <p:cNvSpPr/>
            <p:nvPr/>
          </p:nvSpPr>
          <p:spPr bwMode="auto">
            <a:xfrm>
              <a:off x="5681167" y="2317310"/>
              <a:ext cx="1030322" cy="3848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TextBox 128"/>
            <p:cNvSpPr txBox="1"/>
            <p:nvPr/>
          </p:nvSpPr>
          <p:spPr>
            <a:xfrm>
              <a:off x="5443622" y="1974012"/>
              <a:ext cx="1505412"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Typically &gt;300mi</a:t>
              </a:r>
            </a:p>
          </p:txBody>
        </p:sp>
        <p:sp>
          <p:nvSpPr>
            <p:cNvPr id="130" name="TextBox 129"/>
            <p:cNvSpPr txBox="1"/>
            <p:nvPr/>
          </p:nvSpPr>
          <p:spPr>
            <a:xfrm>
              <a:off x="5813691" y="2583749"/>
              <a:ext cx="765274"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Async</a:t>
              </a:r>
            </a:p>
          </p:txBody>
        </p:sp>
        <p:sp>
          <p:nvSpPr>
            <p:cNvPr id="131" name="TextBox 130"/>
            <p:cNvSpPr txBox="1"/>
            <p:nvPr/>
          </p:nvSpPr>
          <p:spPr>
            <a:xfrm>
              <a:off x="4656600" y="2959397"/>
              <a:ext cx="890052"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Primary</a:t>
              </a:r>
            </a:p>
          </p:txBody>
        </p:sp>
        <p:sp>
          <p:nvSpPr>
            <p:cNvPr id="132" name="TextBox 131"/>
            <p:cNvSpPr txBox="1"/>
            <p:nvPr/>
          </p:nvSpPr>
          <p:spPr>
            <a:xfrm>
              <a:off x="6809352" y="2959397"/>
              <a:ext cx="1080809"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Secondary</a:t>
              </a:r>
            </a:p>
          </p:txBody>
        </p:sp>
      </p:grpSp>
      <p:grpSp>
        <p:nvGrpSpPr>
          <p:cNvPr id="7" name="Group 6"/>
          <p:cNvGrpSpPr/>
          <p:nvPr/>
        </p:nvGrpSpPr>
        <p:grpSpPr>
          <a:xfrm>
            <a:off x="8356182" y="1337342"/>
            <a:ext cx="3279293" cy="2016956"/>
            <a:chOff x="8523740" y="1363662"/>
            <a:chExt cx="3345050" cy="2057400"/>
          </a:xfrm>
        </p:grpSpPr>
        <p:sp>
          <p:nvSpPr>
            <p:cNvPr id="138" name="Rectangle 137"/>
            <p:cNvSpPr>
              <a:spLocks noChangeAspect="1"/>
            </p:cNvSpPr>
            <p:nvPr/>
          </p:nvSpPr>
          <p:spPr bwMode="auto">
            <a:xfrm>
              <a:off x="8523740"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9" name="Group 138"/>
            <p:cNvGrpSpPr>
              <a:grpSpLocks noChangeAspect="1"/>
            </p:cNvGrpSpPr>
            <p:nvPr/>
          </p:nvGrpSpPr>
          <p:grpSpPr>
            <a:xfrm>
              <a:off x="8761285" y="2223140"/>
              <a:ext cx="591710" cy="632450"/>
              <a:chOff x="1646237" y="1797380"/>
              <a:chExt cx="845302" cy="903532"/>
            </a:xfrm>
          </p:grpSpPr>
          <p:sp>
            <p:nvSpPr>
              <p:cNvPr id="153" name="Can 152"/>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54" name="Can 153"/>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55" name="Can 154"/>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140" name="Down Arrow 139"/>
            <p:cNvSpPr/>
            <p:nvPr/>
          </p:nvSpPr>
          <p:spPr bwMode="auto">
            <a:xfrm>
              <a:off x="8680613"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Down Arrow 140"/>
            <p:cNvSpPr/>
            <p:nvPr/>
          </p:nvSpPr>
          <p:spPr bwMode="auto">
            <a:xfrm flipV="1">
              <a:off x="9058964"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p:cNvSpPr>
              <a:spLocks noChangeAspect="1"/>
            </p:cNvSpPr>
            <p:nvPr/>
          </p:nvSpPr>
          <p:spPr bwMode="auto">
            <a:xfrm>
              <a:off x="10765459" y="2032635"/>
              <a:ext cx="1066800" cy="1013460"/>
            </a:xfrm>
            <a:prstGeom prst="rect">
              <a:avLst/>
            </a:prstGeom>
            <a:solidFill>
              <a:schemeClr val="bg2"/>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9" name="Group 148"/>
            <p:cNvGrpSpPr>
              <a:grpSpLocks noChangeAspect="1"/>
            </p:cNvGrpSpPr>
            <p:nvPr/>
          </p:nvGrpSpPr>
          <p:grpSpPr>
            <a:xfrm>
              <a:off x="11003004" y="2223140"/>
              <a:ext cx="591710" cy="632450"/>
              <a:chOff x="1646237" y="1797380"/>
              <a:chExt cx="845302" cy="903532"/>
            </a:xfrm>
            <a:solidFill>
              <a:schemeClr val="bg1">
                <a:lumMod val="75000"/>
              </a:schemeClr>
            </a:solidFill>
          </p:grpSpPr>
          <p:sp>
            <p:nvSpPr>
              <p:cNvPr id="150" name="Can 149"/>
              <p:cNvSpPr>
                <a:spLocks noChangeAspect="1"/>
              </p:cNvSpPr>
              <p:nvPr/>
            </p:nvSpPr>
            <p:spPr bwMode="auto">
              <a:xfrm>
                <a:off x="1646237" y="17973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51" name="Can 150"/>
              <p:cNvSpPr>
                <a:spLocks noChangeAspect="1"/>
              </p:cNvSpPr>
              <p:nvPr/>
            </p:nvSpPr>
            <p:spPr bwMode="auto">
              <a:xfrm>
                <a:off x="1798637" y="19497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52" name="Can 151"/>
              <p:cNvSpPr>
                <a:spLocks noChangeAspect="1"/>
              </p:cNvSpPr>
              <p:nvPr/>
            </p:nvSpPr>
            <p:spPr bwMode="auto">
              <a:xfrm>
                <a:off x="1951037" y="21021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143" name="Right Arrow 142"/>
            <p:cNvSpPr/>
            <p:nvPr/>
          </p:nvSpPr>
          <p:spPr bwMode="auto">
            <a:xfrm>
              <a:off x="9659796" y="2317310"/>
              <a:ext cx="1030322" cy="3848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TextBox 143"/>
            <p:cNvSpPr txBox="1"/>
            <p:nvPr/>
          </p:nvSpPr>
          <p:spPr>
            <a:xfrm>
              <a:off x="9422251" y="1974012"/>
              <a:ext cx="1505412"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Typically &gt;300mi</a:t>
              </a:r>
            </a:p>
          </p:txBody>
        </p:sp>
        <p:sp>
          <p:nvSpPr>
            <p:cNvPr id="145" name="TextBox 144"/>
            <p:cNvSpPr txBox="1"/>
            <p:nvPr/>
          </p:nvSpPr>
          <p:spPr>
            <a:xfrm>
              <a:off x="9792320" y="2583749"/>
              <a:ext cx="765274"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Async</a:t>
              </a:r>
            </a:p>
          </p:txBody>
        </p:sp>
        <p:sp>
          <p:nvSpPr>
            <p:cNvPr id="146" name="TextBox 145"/>
            <p:cNvSpPr txBox="1"/>
            <p:nvPr/>
          </p:nvSpPr>
          <p:spPr>
            <a:xfrm>
              <a:off x="8635229" y="2959397"/>
              <a:ext cx="890052"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Primary</a:t>
              </a:r>
            </a:p>
          </p:txBody>
        </p:sp>
        <p:sp>
          <p:nvSpPr>
            <p:cNvPr id="147" name="TextBox 146"/>
            <p:cNvSpPr txBox="1"/>
            <p:nvPr/>
          </p:nvSpPr>
          <p:spPr>
            <a:xfrm>
              <a:off x="10787981" y="2959397"/>
              <a:ext cx="1080809"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Secondary</a:t>
              </a:r>
            </a:p>
          </p:txBody>
        </p:sp>
        <p:sp>
          <p:nvSpPr>
            <p:cNvPr id="156" name="Down Arrow 155"/>
            <p:cNvSpPr/>
            <p:nvPr/>
          </p:nvSpPr>
          <p:spPr bwMode="auto">
            <a:xfrm flipV="1">
              <a:off x="11111507"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79721217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5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250"/>
                                        <p:tgtEl>
                                          <p:spTgt spid="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25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250"/>
                                        <p:tgtEl>
                                          <p:spTgt spid="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Concepts</a:t>
            </a:r>
          </a:p>
        </p:txBody>
      </p:sp>
      <p:grpSp>
        <p:nvGrpSpPr>
          <p:cNvPr id="29" name="Group 28"/>
          <p:cNvGrpSpPr/>
          <p:nvPr/>
        </p:nvGrpSpPr>
        <p:grpSpPr>
          <a:xfrm>
            <a:off x="2003612" y="1667429"/>
            <a:ext cx="8184777" cy="4258236"/>
            <a:chOff x="1192306" y="1595717"/>
            <a:chExt cx="8184777" cy="4258236"/>
          </a:xfrm>
        </p:grpSpPr>
        <p:sp>
          <p:nvSpPr>
            <p:cNvPr id="3" name="Rectangle: Rounded Corners 2"/>
            <p:cNvSpPr/>
            <p:nvPr/>
          </p:nvSpPr>
          <p:spPr bwMode="auto">
            <a:xfrm>
              <a:off x="1192306" y="1595718"/>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Rounded Corners 39"/>
            <p:cNvSpPr/>
            <p:nvPr/>
          </p:nvSpPr>
          <p:spPr bwMode="auto">
            <a:xfrm>
              <a:off x="4213412" y="1595717"/>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1532964" y="3411069"/>
              <a:ext cx="1461247"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Account</a:t>
              </a:r>
            </a:p>
          </p:txBody>
        </p:sp>
        <p:sp>
          <p:nvSpPr>
            <p:cNvPr id="43" name="Rectangle: Rounded Corners 42"/>
            <p:cNvSpPr/>
            <p:nvPr/>
          </p:nvSpPr>
          <p:spPr bwMode="auto">
            <a:xfrm>
              <a:off x="4338918" y="2012575"/>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Container</a:t>
              </a:r>
            </a:p>
          </p:txBody>
        </p:sp>
        <p:sp>
          <p:nvSpPr>
            <p:cNvPr id="82" name="Rectangle: Rounded Corners 81"/>
            <p:cNvSpPr/>
            <p:nvPr/>
          </p:nvSpPr>
          <p:spPr bwMode="auto">
            <a:xfrm>
              <a:off x="4338918" y="2873635"/>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Table</a:t>
              </a:r>
            </a:p>
          </p:txBody>
        </p:sp>
        <p:sp>
          <p:nvSpPr>
            <p:cNvPr id="83" name="Rectangle: Rounded Corners 82"/>
            <p:cNvSpPr/>
            <p:nvPr/>
          </p:nvSpPr>
          <p:spPr bwMode="auto">
            <a:xfrm>
              <a:off x="4338918" y="3814929"/>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Queue</a:t>
              </a:r>
            </a:p>
          </p:txBody>
        </p:sp>
        <p:sp>
          <p:nvSpPr>
            <p:cNvPr id="84" name="Rectangle: Rounded Corners 83"/>
            <p:cNvSpPr/>
            <p:nvPr/>
          </p:nvSpPr>
          <p:spPr bwMode="auto">
            <a:xfrm>
              <a:off x="4338918" y="4756223"/>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Share</a:t>
              </a:r>
            </a:p>
          </p:txBody>
        </p:sp>
        <p:sp>
          <p:nvSpPr>
            <p:cNvPr id="85" name="Rectangle: Rounded Corners 84"/>
            <p:cNvSpPr/>
            <p:nvPr/>
          </p:nvSpPr>
          <p:spPr bwMode="auto">
            <a:xfrm>
              <a:off x="7234518" y="1595717"/>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Rounded Corners 85"/>
            <p:cNvSpPr/>
            <p:nvPr/>
          </p:nvSpPr>
          <p:spPr bwMode="auto">
            <a:xfrm>
              <a:off x="7360024" y="2012575"/>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Blobs</a:t>
              </a:r>
            </a:p>
          </p:txBody>
        </p:sp>
        <p:sp>
          <p:nvSpPr>
            <p:cNvPr id="87" name="Rectangle: Rounded Corners 86"/>
            <p:cNvSpPr/>
            <p:nvPr/>
          </p:nvSpPr>
          <p:spPr bwMode="auto">
            <a:xfrm>
              <a:off x="7360024" y="2873635"/>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Entities</a:t>
              </a:r>
            </a:p>
          </p:txBody>
        </p:sp>
        <p:sp>
          <p:nvSpPr>
            <p:cNvPr id="88" name="Rectangle: Rounded Corners 87"/>
            <p:cNvSpPr/>
            <p:nvPr/>
          </p:nvSpPr>
          <p:spPr bwMode="auto">
            <a:xfrm>
              <a:off x="7360024" y="3814929"/>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Messages</a:t>
              </a:r>
            </a:p>
          </p:txBody>
        </p:sp>
        <p:sp>
          <p:nvSpPr>
            <p:cNvPr id="89" name="Rectangle: Rounded Corners 88"/>
            <p:cNvSpPr/>
            <p:nvPr/>
          </p:nvSpPr>
          <p:spPr bwMode="auto">
            <a:xfrm>
              <a:off x="7360024" y="4756223"/>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Files</a:t>
              </a:r>
            </a:p>
          </p:txBody>
        </p:sp>
        <p:cxnSp>
          <p:nvCxnSpPr>
            <p:cNvPr id="6" name="Straight Arrow Connector 5"/>
            <p:cNvCxnSpPr>
              <a:stCxn id="4" idx="3"/>
              <a:endCxn id="43" idx="1"/>
            </p:cNvCxnSpPr>
            <p:nvPr/>
          </p:nvCxnSpPr>
          <p:spPr>
            <a:xfrm flipV="1">
              <a:off x="2994211" y="2326340"/>
              <a:ext cx="1344707" cy="139849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4" idx="3"/>
            </p:cNvCxnSpPr>
            <p:nvPr/>
          </p:nvCxnSpPr>
          <p:spPr>
            <a:xfrm flipV="1">
              <a:off x="2994211" y="3177537"/>
              <a:ext cx="1470213" cy="547297"/>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4" idx="3"/>
              <a:endCxn id="83" idx="1"/>
            </p:cNvCxnSpPr>
            <p:nvPr/>
          </p:nvCxnSpPr>
          <p:spPr>
            <a:xfrm>
              <a:off x="2994211" y="3724834"/>
              <a:ext cx="1344707" cy="40386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4" idx="3"/>
              <a:endCxn id="84" idx="1"/>
            </p:cNvCxnSpPr>
            <p:nvPr/>
          </p:nvCxnSpPr>
          <p:spPr>
            <a:xfrm>
              <a:off x="2994211" y="3724834"/>
              <a:ext cx="1344707" cy="134515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43" idx="3"/>
              <a:endCxn id="86" idx="1"/>
            </p:cNvCxnSpPr>
            <p:nvPr/>
          </p:nvCxnSpPr>
          <p:spPr>
            <a:xfrm>
              <a:off x="6230471" y="2326340"/>
              <a:ext cx="112955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2" idx="3"/>
              <a:endCxn id="87" idx="1"/>
            </p:cNvCxnSpPr>
            <p:nvPr/>
          </p:nvCxnSpPr>
          <p:spPr>
            <a:xfrm>
              <a:off x="6230471" y="3187400"/>
              <a:ext cx="112955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3" idx="3"/>
              <a:endCxn id="88" idx="1"/>
            </p:cNvCxnSpPr>
            <p:nvPr/>
          </p:nvCxnSpPr>
          <p:spPr>
            <a:xfrm>
              <a:off x="6230471" y="4128694"/>
              <a:ext cx="112955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4" idx="3"/>
              <a:endCxn id="89" idx="1"/>
            </p:cNvCxnSpPr>
            <p:nvPr/>
          </p:nvCxnSpPr>
          <p:spPr>
            <a:xfrm>
              <a:off x="6230471" y="5069988"/>
              <a:ext cx="112955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395201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Services</a:t>
            </a:r>
          </a:p>
        </p:txBody>
      </p:sp>
      <p:sp>
        <p:nvSpPr>
          <p:cNvPr id="7" name="Rectangle 6"/>
          <p:cNvSpPr/>
          <p:nvPr/>
        </p:nvSpPr>
        <p:spPr bwMode="auto">
          <a:xfrm>
            <a:off x="2699994"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Files</a:t>
            </a:r>
          </a:p>
          <a:p>
            <a:pPr defTabSz="839886"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Fully Managed File Shares in the Cloud</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72801"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Disks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72801" y="5638840"/>
            <a:ext cx="11594661" cy="92764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algn="ctr" defTabSz="839979" fontAlgn="base">
              <a:spcBef>
                <a:spcPct val="0"/>
              </a:spcBef>
              <a:spcAft>
                <a:spcPct val="0"/>
              </a:spcAft>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39979" fontAlgn="base">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Durability, Encryption at Rest, Strongly Consistent Replication, Fault Tolerance, Auto Load-Balancing</a:t>
            </a:r>
          </a:p>
        </p:txBody>
      </p:sp>
      <p:grpSp>
        <p:nvGrpSpPr>
          <p:cNvPr id="11" name="Group 10"/>
          <p:cNvGrpSpPr/>
          <p:nvPr/>
        </p:nvGrpSpPr>
        <p:grpSpPr>
          <a:xfrm>
            <a:off x="145985" y="1187938"/>
            <a:ext cx="5392810" cy="1367069"/>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r>
                <a:rPr lang="en-US" sz="2745" b="1" kern="0" spc="-29"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27408" tIns="143407" rIns="179259" bIns="143407" rtlCol="0">
                <a:spAutoFit/>
              </a:bodyPr>
              <a:lstStyle/>
              <a:p>
                <a:pPr algn="ct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Virtual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sp>
            <p:nvSpPr>
              <p:cNvPr id="50" name="TextBox 49"/>
              <p:cNvSpPr txBox="1"/>
              <p:nvPr/>
            </p:nvSpPr>
            <p:spPr>
              <a:xfrm>
                <a:off x="7270490" y="5266271"/>
                <a:ext cx="1718120"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endParaRPr lang="en-US" sz="2353" kern="0" dirty="0">
                  <a:ln w="3175">
                    <a:noFill/>
                  </a:ln>
                  <a:gradFill>
                    <a:gsLst>
                      <a:gs pos="83772">
                        <a:srgbClr val="505050"/>
                      </a:gs>
                      <a:gs pos="42857">
                        <a:srgbClr val="505050"/>
                      </a:gs>
                    </a:gsLst>
                    <a:lin ang="5400000" scaled="0"/>
                  </a:gradFill>
                  <a:latin typeface="Segoe UI"/>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02718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Objects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Highly scalable, REST based cloud object store</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Block Blobs: Sequential file I/O</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Cool Tier Available</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Page Blobs: Random-write pattern data</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Append Blobs</a:t>
            </a:r>
          </a:p>
        </p:txBody>
      </p:sp>
      <p:sp>
        <p:nvSpPr>
          <p:cNvPr id="61" name="Rectangle 60"/>
          <p:cNvSpPr/>
          <p:nvPr/>
        </p:nvSpPr>
        <p:spPr bwMode="auto">
          <a:xfrm>
            <a:off x="968157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solidFill>
                  <a:srgbClr val="FFFFFF"/>
                </a:solidFill>
                <a:latin typeface="Segoe UI"/>
                <a:ea typeface="Segoe UI" pitchFamily="34" charset="0"/>
                <a:cs typeface="Segoe UI" pitchFamily="34" charset="0"/>
              </a:rPr>
              <a:t>Queues</a:t>
            </a:r>
          </a:p>
          <a:p>
            <a:pPr defTabSz="839979" fontAlgn="base">
              <a:spcBef>
                <a:spcPct val="0"/>
              </a:spcBef>
              <a:spcAft>
                <a:spcPct val="0"/>
              </a:spcAft>
            </a:pPr>
            <a:r>
              <a:rPr lang="en-US" sz="1568" dirty="0">
                <a:solidFill>
                  <a:srgbClr val="FFFFFF"/>
                </a:solidFill>
                <a:latin typeface="Segoe UI"/>
                <a:ea typeface="Segoe UI" pitchFamily="34" charset="0"/>
                <a:cs typeface="Segoe UI" pitchFamily="34" charset="0"/>
              </a:rPr>
              <a:t>Reliable queues at scale for cloud services</a:t>
            </a:r>
          </a:p>
          <a:p>
            <a:pPr defTabSz="839979" fontAlgn="base">
              <a:spcBef>
                <a:spcPct val="0"/>
              </a:spcBef>
              <a:spcAft>
                <a:spcPct val="0"/>
              </a:spcAft>
            </a:pPr>
            <a:endParaRPr lang="en-US" sz="1568" dirty="0">
              <a:solidFill>
                <a:srgbClr val="FFFFFF"/>
              </a:soli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Decouple and scale components</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354382"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Tables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Massive auto-scaling NoSQL store</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Dynamic scaling based on load</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Scale to PBs of table data </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Fast key/value lookups</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5032252" y="1190542"/>
            <a:ext cx="7789446" cy="1273564"/>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r>
                <a:rPr lang="en-US" sz="2745" b="1" kern="0" spc="-29"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Existing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45" tIns="43923" rIns="87845" bIns="43923" numCol="1" anchor="t" anchorCtr="0" compatLnSpc="1">
                <a:prstTxWarp prst="textNoShape">
                  <a:avLst/>
                </a:prstTxWarp>
              </a:bodyPr>
              <a:lstStyle/>
              <a:p>
                <a:pPr defTabSz="914225"/>
                <a:endParaRPr lang="en-US" sz="1728" kern="0" dirty="0">
                  <a:gradFill>
                    <a:gsLst>
                      <a:gs pos="83772">
                        <a:srgbClr val="505050"/>
                      </a:gs>
                      <a:gs pos="42857">
                        <a:srgbClr val="505050"/>
                      </a:gs>
                    </a:gsLst>
                    <a:lin ang="5400000" scaled="0"/>
                  </a:gradFill>
                  <a:latin typeface="Segoe UI"/>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grpSp>
          <p:sp>
            <p:nvSpPr>
              <p:cNvPr id="69" name="TextBox 68"/>
              <p:cNvSpPr txBox="1"/>
              <p:nvPr/>
            </p:nvSpPr>
            <p:spPr>
              <a:xfrm>
                <a:off x="2187551" y="503608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Web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Serverless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defTabSz="914225"/>
                <a:endParaRPr lang="en-US" sz="1728" kern="0" dirty="0">
                  <a:gradFill>
                    <a:gsLst>
                      <a:gs pos="83772">
                        <a:srgbClr val="505050"/>
                      </a:gs>
                      <a:gs pos="42857">
                        <a:srgbClr val="505050"/>
                      </a:gs>
                    </a:gsLst>
                    <a:lin ang="5400000" scaled="0"/>
                  </a:gradFill>
                  <a:latin typeface="Segoe UI"/>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sp>
            <p:nvSpPr>
              <p:cNvPr id="80" name="TextBox 79"/>
              <p:cNvSpPr txBox="1"/>
              <p:nvPr/>
            </p:nvSpPr>
            <p:spPr>
              <a:xfrm>
                <a:off x="3790297" y="5095254"/>
                <a:ext cx="2719933"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Microservices</a:t>
                </a:r>
              </a:p>
            </p:txBody>
          </p:sp>
        </p:grpSp>
      </p:grpSp>
      <p:sp>
        <p:nvSpPr>
          <p:cNvPr id="3" name="Rectangle 2"/>
          <p:cNvSpPr/>
          <p:nvPr/>
        </p:nvSpPr>
        <p:spPr bwMode="auto">
          <a:xfrm>
            <a:off x="5041385" y="2464106"/>
            <a:ext cx="2254961" cy="3120130"/>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705269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wpc 2015 (2)">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2015 (2)" id="{0C24F56B-8D89-4A0C-9586-BDA72724B6B2}" vid="{61276B15-5FBE-49AC-8E31-520723488BBE}"/>
    </a:ext>
  </a:extLst>
</a:theme>
</file>

<file path=ppt/theme/theme11.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B37E921C-63B9-47C9-8C54-57F58FBC5594}" vid="{0B593599-7972-4BF7-8FE2-023BF283B573}"/>
    </a:ext>
  </a:extLst>
</a:theme>
</file>

<file path=ppt/theme/theme3.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7.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WHITE_4" id="{0FB74676-36EE-4D8B-875D-1E89DB2C9529}" vid="{C9DABDB7-56A0-4A19-85C1-A098175306BB}"/>
    </a:ext>
  </a:extLst>
</a:theme>
</file>

<file path=ppt/theme/theme8.xml><?xml version="1.0" encoding="utf-8"?>
<a:theme xmlns:a="http://schemas.openxmlformats.org/drawingml/2006/main" name="STB Product Families 2013">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9.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Override1.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2.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3.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4.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5740</TotalTime>
  <Words>4489</Words>
  <Application>Microsoft Office PowerPoint</Application>
  <PresentationFormat>Widescreen</PresentationFormat>
  <Paragraphs>830</Paragraphs>
  <Slides>35</Slides>
  <Notes>30</Notes>
  <HiddenSlides>0</HiddenSlides>
  <MMClips>1</MMClips>
  <ScaleCrop>false</ScaleCrop>
  <HeadingPairs>
    <vt:vector size="8" baseType="variant">
      <vt:variant>
        <vt:lpstr>Fonts Used</vt:lpstr>
      </vt:variant>
      <vt:variant>
        <vt:i4>16</vt:i4>
      </vt:variant>
      <vt:variant>
        <vt:lpstr>Theme</vt:lpstr>
      </vt:variant>
      <vt:variant>
        <vt:i4>11</vt:i4>
      </vt:variant>
      <vt:variant>
        <vt:lpstr>Embedded OLE Servers</vt:lpstr>
      </vt:variant>
      <vt:variant>
        <vt:i4>1</vt:i4>
      </vt:variant>
      <vt:variant>
        <vt:lpstr>Slide Titles</vt:lpstr>
      </vt:variant>
      <vt:variant>
        <vt:i4>35</vt:i4>
      </vt:variant>
    </vt:vector>
  </HeadingPairs>
  <TitlesOfParts>
    <vt:vector size="63" baseType="lpstr">
      <vt:lpstr>ＭＳ Ｐゴシック</vt:lpstr>
      <vt:lpstr>Arial</vt:lpstr>
      <vt:lpstr>Avenir LT Pro 45 Book</vt:lpstr>
      <vt:lpstr>Calibri</vt:lpstr>
      <vt:lpstr>Calibri Light</vt:lpstr>
      <vt:lpstr>Consolas</vt:lpstr>
      <vt:lpstr>Courier New</vt:lpstr>
      <vt:lpstr>Segoe Pro</vt:lpstr>
      <vt:lpstr>Segoe Pro Light</vt:lpstr>
      <vt:lpstr>Segoe UI</vt:lpstr>
      <vt:lpstr>Segoe UI Light</vt:lpstr>
      <vt:lpstr>Segoe UI Semibold</vt:lpstr>
      <vt:lpstr>Segoe UI Semilight</vt:lpstr>
      <vt:lpstr>Times New Roman</vt:lpstr>
      <vt:lpstr>Verdana</vt:lpstr>
      <vt:lpstr>Wingdings</vt:lpstr>
      <vt:lpstr>Office Theme</vt:lpstr>
      <vt:lpstr>5_5-30536_Build_2014_Breakout_Template_White_16x9</vt:lpstr>
      <vt:lpstr>WHITE TEMPLATE</vt:lpstr>
      <vt:lpstr>5_Office Theme</vt:lpstr>
      <vt:lpstr>1_Office Theme</vt:lpstr>
      <vt:lpstr>5-50002_Ignite_Breakout_Template</vt:lpstr>
      <vt:lpstr>1_WHITE TEMPLATE</vt:lpstr>
      <vt:lpstr>STB Product Families 2013</vt:lpstr>
      <vt:lpstr>STB Product Families 2015</vt:lpstr>
      <vt:lpstr>wpc 2015 (2)</vt:lpstr>
      <vt:lpstr>Windows Azure</vt:lpstr>
      <vt:lpstr>think-cell Slide</vt:lpstr>
      <vt:lpstr>Microsoft Azure Azure Storage Story  </vt:lpstr>
      <vt:lpstr>PowerPoint Presentation</vt:lpstr>
      <vt:lpstr>Huge infrastructure scale is the enabler</vt:lpstr>
      <vt:lpstr>PowerPoint Presentation</vt:lpstr>
      <vt:lpstr>PowerPoint Presentation</vt:lpstr>
      <vt:lpstr>Azure Storage Services</vt:lpstr>
      <vt:lpstr>Azure Storage Durability</vt:lpstr>
      <vt:lpstr>Azure Storage Concepts</vt:lpstr>
      <vt:lpstr>Azure Storage Services</vt:lpstr>
      <vt:lpstr>Azure Blob Storage</vt:lpstr>
      <vt:lpstr>Types of Blobs</vt:lpstr>
      <vt:lpstr>Azure Blob Storage .NET Application and programmatic storage access https://azure.microsoft.com/en-gb/documentation/articles/storage-dotnet-how-to-use-blobs/ </vt:lpstr>
      <vt:lpstr>Azure Storage Services</vt:lpstr>
      <vt:lpstr>Azure Table Storage</vt:lpstr>
      <vt:lpstr>Azure Table Storage .NET Application and programmatic storage access https://azure.microsoft.com/en-gb/documentation/articles/storage-dotnet-how-to-use-tables/ </vt:lpstr>
      <vt:lpstr>Azure Storage Services</vt:lpstr>
      <vt:lpstr>Azure Queue Storage</vt:lpstr>
      <vt:lpstr>PowerPoint Presentation</vt:lpstr>
      <vt:lpstr>Azure SQL Database</vt:lpstr>
      <vt:lpstr>Traditional approach: relational stores</vt:lpstr>
      <vt:lpstr>NoSQL approach: various types of stores</vt:lpstr>
      <vt:lpstr>Key-value stores</vt:lpstr>
      <vt:lpstr>Wide-column stores</vt:lpstr>
      <vt:lpstr>Document stores</vt:lpstr>
      <vt:lpstr>Azure DocumentDB</vt:lpstr>
      <vt:lpstr>PowerPoint Presentation</vt:lpstr>
      <vt:lpstr>Well-suited for web and mobile apps</vt:lpstr>
      <vt:lpstr>PowerPoint Presentation</vt:lpstr>
      <vt:lpstr>Azure Event Hubs</vt:lpstr>
      <vt:lpstr>Azure IoT Hubs</vt:lpstr>
      <vt:lpstr>Azure IoT Hubs</vt:lpstr>
      <vt:lpstr>Orb of Intelligence Blog Post here: http://bit.ly/orbofintelligence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Nicholson</dc:creator>
  <cp:lastModifiedBy>Lee Stott</cp:lastModifiedBy>
  <cp:revision>39</cp:revision>
  <dcterms:created xsi:type="dcterms:W3CDTF">2016-11-03T09:45:38Z</dcterms:created>
  <dcterms:modified xsi:type="dcterms:W3CDTF">2016-11-07T10:47:43Z</dcterms:modified>
</cp:coreProperties>
</file>